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9" r:id="rId4"/>
    <p:sldMasterId id="2147483820" r:id="rId5"/>
    <p:sldMasterId id="2147483821" r:id="rId6"/>
    <p:sldMasterId id="2147483822" r:id="rId7"/>
    <p:sldMasterId id="2147483823" r:id="rId8"/>
    <p:sldMasterId id="2147483824" r:id="rId9"/>
    <p:sldMasterId id="2147483825" r:id="rId10"/>
    <p:sldMasterId id="214748382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y="5143500" cx="9144000"/>
  <p:notesSz cx="6858000" cy="9144000"/>
  <p:embeddedFontLst>
    <p:embeddedFont>
      <p:font typeface="Figtree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Figtree Light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Figtree SemiBold"/>
      <p:regular r:id="rId47"/>
      <p:bold r:id="rId48"/>
      <p:italic r:id="rId49"/>
      <p:boldItalic r:id="rId50"/>
    </p:embeddedFont>
    <p:embeddedFont>
      <p:font typeface="Poppins ExtraBold"/>
      <p:bold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Leon Barr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gtreeLight-bold.fntdata"/><Relationship Id="rId42" Type="http://schemas.openxmlformats.org/officeDocument/2006/relationships/font" Target="fonts/FigtreeLight-boldItalic.fntdata"/><Relationship Id="rId41" Type="http://schemas.openxmlformats.org/officeDocument/2006/relationships/font" Target="fonts/FigtreeLight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FigtreeSemiBold-bold.fntdata"/><Relationship Id="rId47" Type="http://schemas.openxmlformats.org/officeDocument/2006/relationships/font" Target="fonts/FigtreeSemiBold-regular.fntdata"/><Relationship Id="rId49" Type="http://schemas.openxmlformats.org/officeDocument/2006/relationships/font" Target="fonts/Figtree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Roboto-regular.fntdata"/><Relationship Id="rId30" Type="http://schemas.openxmlformats.org/officeDocument/2006/relationships/font" Target="fonts/Figtree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Poppins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FigtreeLight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font" Target="fonts/Figtree-bold.fntdata"/><Relationship Id="rId27" Type="http://schemas.openxmlformats.org/officeDocument/2006/relationships/font" Target="fonts/Figtree-regular.fntdata"/><Relationship Id="rId29" Type="http://schemas.openxmlformats.org/officeDocument/2006/relationships/font" Target="fonts/Figtree-italic.fntdata"/><Relationship Id="rId51" Type="http://schemas.openxmlformats.org/officeDocument/2006/relationships/font" Target="fonts/PoppinsExtraBold-bold.fntdata"/><Relationship Id="rId50" Type="http://schemas.openxmlformats.org/officeDocument/2006/relationships/font" Target="fonts/FigtreeSemiBold-boldItalic.fntdata"/><Relationship Id="rId53" Type="http://schemas.openxmlformats.org/officeDocument/2006/relationships/font" Target="fonts/OpenSans-regular.fntdata"/><Relationship Id="rId52" Type="http://schemas.openxmlformats.org/officeDocument/2006/relationships/font" Target="fonts/PoppinsExtraBold-boldItalic.fntdata"/><Relationship Id="rId11" Type="http://schemas.openxmlformats.org/officeDocument/2006/relationships/slideMaster" Target="slideMasters/slideMaster8.xml"/><Relationship Id="rId55" Type="http://schemas.openxmlformats.org/officeDocument/2006/relationships/font" Target="fonts/OpenSans-italic.fntdata"/><Relationship Id="rId10" Type="http://schemas.openxmlformats.org/officeDocument/2006/relationships/slideMaster" Target="slideMasters/slideMaster7.xml"/><Relationship Id="rId54" Type="http://schemas.openxmlformats.org/officeDocument/2006/relationships/font" Target="fonts/OpenSans-bold.fntdata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7-08T12:52:59.867">
    <p:pos x="336" y="783"/>
    <p:text>@jeremy@tigera.io I left some comments but overall this is a really nice slide deck.  Fair play!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7-08T12:51:36.910">
    <p:pos x="190" y="683"/>
    <p:text>@jeremy@tigera.io Are the gates with API on them the ingresses? Is that a standard icon?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7-08T12:46:40.516">
    <p:pos x="190" y="135"/>
    <p:text>@jeremy@tigera.io I think GatewayAPI can also do HTTPS?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7-08T12:50:08.702">
    <p:pos x="190" y="135"/>
    <p:text>@jeremy@tigera.io This is a nice slide but maybe we could catch up and you could explain these parts in more detail?  Could use that session to create the speaker notes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28a1ce9cad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328a1ce9c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6d7c2d39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6d7c2d39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325a0086ea_1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325a0086ea_1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325a0086ea_1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325a0086ea_1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Envoy Gateway is not in the dataplane.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like a control plane for http traffic.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Envoy Gateway and Proxy is battle hardened, standardized and very customisable.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6a7ba08bd9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6a7ba08bd9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28a1ce9cad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28a1ce9ca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3bd8ed98b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3bd8ed98b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6c86da5a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6c86da5a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is powerful, but out-of-the-box, it has critical gaps for real-world traffic management: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External Access limited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Exposing apps requires workarounds like NodePort.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ClusterIP services are internal-only.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HTTP/S Traffic Rules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doesn’t natively understand ‘route /api to service A’—you’d need custom code or sidecar proxies.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TLS Certificate Chaos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Without Ingress, every app must manage its own SSL certs. No central TLS termination.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Vendor Lock-in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 are expensive, vendor locked-in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Relying on AWS ALB or GCP LB ties you to that cloud. Migrating becomes painful.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Premises, Load Balancers are not only costly in money but in time and skills to integrate them in the network fabric.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Transition to Next Slide: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 how do we solve this? Enter Ingress Controllers for Kubernetes traffic.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6c86da5aa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6c86da5aa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is powerful, but out-of-the-box, it has critical gaps for real-world traffic management: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External Access limited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Exposing apps requires workarounds like NodePort.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ClusterIP services are internal-only.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HTTP/S Traffic Rules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doesn’t natively understand ‘route /api to service A’—you’d need custom code or sidecar proxies.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TLS Certificate Chaos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Without Ingress, every app must manage its own SSL certs. No central TLS termination.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Vendor Lock-in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 are expensive, vendor locked-in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Relying on AWS ALB or GCP LB ties you to that cloud. Migrating becomes painful.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Premises, Load Balancers are not only costly in money but in time and skills to integrate them in the network fabric.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Transition to Next Slide: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 how do we solve this? Enter Ingress Controllers for Kubernetes traffic.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6c86da5aa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6c86da5aa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is powerful, but out-of-the-box, it has critical gaps for real-world traffic management: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External Access limited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Exposing apps requires workarounds like NodePort.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ClusterIP services are internal-only.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HTTP/S Traffic Rules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doesn’t natively understand ‘route /api to service A’—you’d need custom code or sidecar proxies.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TLS Certificate Chaos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Without Ingress, every app must manage its own SSL certs. No central TLS termination.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Vendor Lock-in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 are expensive, vendor locked-in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Relying on AWS ALB or GCP LB ties you to that cloud. Migrating becomes painful.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Premises, Load Balancers are not only costly in money but in time and skills to integrate them in the network fabric.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Transition to Next Slide: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 how do we solve this? Enter Ingress Controllers for Kubernetes traffic.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6c86da5aa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6c86da5aa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is powerful, but out-of-the-box, it has critical gaps for real-world traffic management: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External Access limited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Exposing apps requires workarounds like NodePort.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ClusterIP services are internal-only.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HTTP/S Traffic Rules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Kubernetes doesn’t natively understand ‘route /api to service A’—you’d need custom code or sidecar proxies.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TLS Certificate Chaos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Without Ingress, every app must manage its own SSL certs. No central TLS termination.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Vendor Lock-in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Load Balancers are expensive, vendor locked-in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Relying on AWS ALB or GCP LB ties you to that cloud. Migrating becomes painful.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Premises, Load Balancers are not only costly in money but in time and skills to integrate them in the network fabric.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Transition to Next Slide: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 how do we solve this? Enter Ingress Controllers for Kubernetes traffic.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325a0086ea_1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325a0086ea_1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Seamless External Access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Expose apps securely without overpaying for cloud LBs or integrating to On-premises network.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Faster time-to-market, reduced infra costs.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Smart Traffic Routing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Prefix P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ath-based (/checkout → cart-service) routing.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Cleaner microservices, better user experience.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Centralized TLS &amp; Security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Automate SSL certs with cert-manager. Enforce HTTPS globally.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Compliance (PCI DSS), customer trust.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API Gateway Capabilities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Rate limiting (prevent abuse), OAuth/JWT (secure APIs), request rewriting (legacy app support).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Scalable, secure APIs for partners/customers.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Multi-Platform Portability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Run the same Ingress rules on AWS, GCP, or on-prem.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Business Impact: No vendor lock-in; negotiate better cloud deals."*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Closing Hook: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"And Calico’s Ingress Gateway takes this further let’s dive into how it leverages Envoy for even more power."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a7ba08b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6a7ba08b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Gateway API?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Future-proof: </a:t>
            </a:r>
            <a:r>
              <a:rPr lang="en"/>
              <a:t>CNCF-standard, replacing Ingress long-term.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Multi-role: </a:t>
            </a:r>
            <a:r>
              <a:rPr lang="en"/>
              <a:t>Platform teams manage infra; devs manage routes.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Advanced L4/L7: </a:t>
            </a:r>
            <a:r>
              <a:rPr lang="en"/>
              <a:t>Supports TCP/UDP, gRPC, and mesh integration.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325a0086ea_1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325a0086ea_1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8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twitter.com/tigeraio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11" Type="http://schemas.openxmlformats.org/officeDocument/2006/relationships/image" Target="../media/image8.png"/><Relationship Id="rId10" Type="http://schemas.openxmlformats.org/officeDocument/2006/relationships/hyperlink" Target="https://github.com/tigera" TargetMode="External"/><Relationship Id="rId12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hyperlink" Target="https://www.youtube.com/channel/UC8uN3yhpeBeerGNwDiQbcgw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twitter.com/tigeraio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hyperlink" Target="https://www.linkedin.com/company/tigera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hyperlink" Target="https://github.com/tigera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5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1" name="Google Shape;551;p105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10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6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5" name="Google Shape;555;p106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6" name="Google Shape;556;p10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8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561" name="Google Shape;561;p108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62" name="Google Shape;562;p108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563" name="Google Shape;563;p108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08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08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108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7" name="Google Shape;56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109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0" name="Google Shape;570;p109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109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572" name="Google Shape;572;p109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3" name="Google Shape;573;p109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74" name="Google Shape;574;p109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09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10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2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3" name="Google Shape;583;p11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3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15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15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96" name="Google Shape;596;p115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597" name="Google Shape;5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6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0" name="Google Shape;600;p116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01" name="Google Shape;601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116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18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18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8" name="Google Shape;608;p118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609" name="Google Shape;609;p118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0" name="Google Shape;61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18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2" name="Google Shape;612;p11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1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1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19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19" name="Google Shape;61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19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1" name="Google Shape;621;p1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1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2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20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9" name="Google Shape;629;p1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2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1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5" name="Google Shape;635;p12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22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38" name="Google Shape;638;p122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122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0" name="Google Shape;640;p122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1" name="Google Shape;641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3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23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45" name="Google Shape;645;p123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6" name="Google Shape;646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23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24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1" name="Google Shape;651;p124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5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4" name="Google Shape;654;p125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5" name="Google Shape;655;p125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6" name="Google Shape;656;p12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6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9" name="Google Shape;659;p126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0" name="Google Shape;660;p126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1" name="Google Shape;661;p126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2" name="Google Shape;662;p12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7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5" name="Google Shape;665;p127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12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28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9" name="Google Shape;669;p128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70" name="Google Shape;670;p12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0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675" name="Google Shape;675;p130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76" name="Google Shape;676;p130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677" name="Google Shape;677;p130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30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30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0" name="Google Shape;680;p130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1" name="Google Shape;68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131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4" name="Google Shape;684;p131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5" name="Google Shape;685;p131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686" name="Google Shape;686;p131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7" name="Google Shape;687;p131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88" name="Google Shape;688;p131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9" name="Google Shape;689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31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2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34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7" name="Google Shape;697;p13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5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3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37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10" name="Google Shape;710;p137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711" name="Google Shape;7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38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4" name="Google Shape;714;p138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15" name="Google Shape;715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p138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4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40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2" name="Google Shape;722;p140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723" name="Google Shape;723;p140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4" name="Google Shape;72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40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6" name="Google Shape;726;p14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4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4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41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3" name="Google Shape;7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41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5" name="Google Shape;735;p14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4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4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42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3" name="Google Shape;743;p14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4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3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9" name="Google Shape;749;p14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4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2" name="Google Shape;752;p144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44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4" name="Google Shape;754;p144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5" name="Google Shape;755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45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145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59" name="Google Shape;759;p145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0" name="Google Shape;760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45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46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5" name="Google Shape;765;p146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7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8" name="Google Shape;768;p147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9" name="Google Shape;769;p147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0" name="Google Shape;770;p14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48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3" name="Google Shape;773;p148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4" name="Google Shape;774;p148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5" name="Google Shape;775;p148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6" name="Google Shape;776;p14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49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79" name="Google Shape;779;p149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14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0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83" name="Google Shape;783;p150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84" name="Google Shape;784;p15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52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789" name="Google Shape;789;p152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90" name="Google Shape;790;p152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791" name="Google Shape;791;p152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52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52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152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5" name="Google Shape;795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7" name="Google Shape;797;p153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8" name="Google Shape;798;p153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9" name="Google Shape;799;p153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800" name="Google Shape;800;p153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1" name="Google Shape;801;p153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02" name="Google Shape;802;p153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3" name="Google Shape;803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53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54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56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1" name="Google Shape;811;p15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92" name="Google Shape;92;p1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57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5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59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24" name="Google Shape;824;p159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825" name="Google Shape;8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60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8" name="Google Shape;828;p160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29" name="Google Shape;829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160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6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6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62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6" name="Google Shape;836;p162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837" name="Google Shape;837;p162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8" name="Google Shape;83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62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0" name="Google Shape;840;p16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6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6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63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47" name="Google Shape;84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63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9" name="Google Shape;849;p1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6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6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64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7" name="Google Shape;857;p16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6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65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63" name="Google Shape;863;p16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6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66" name="Google Shape;866;p166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166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8" name="Google Shape;868;p166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9" name="Google Shape;869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67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167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73" name="Google Shape;873;p167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4" name="Google Shape;874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67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" name="Google Shape;99;p1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01" name="Google Shape;101;p1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6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168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79" name="Google Shape;879;p168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69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2" name="Google Shape;882;p169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3" name="Google Shape;883;p169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4" name="Google Shape;884;p16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70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7" name="Google Shape;887;p170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8" name="Google Shape;888;p170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89" name="Google Shape;889;p170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0" name="Google Shape;890;p17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71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3" name="Google Shape;893;p171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4" name="Google Shape;894;p17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72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7" name="Google Shape;897;p172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98" name="Google Shape;898;p17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4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903" name="Google Shape;903;p174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04" name="Google Shape;904;p174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905" name="Google Shape;905;p174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74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74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8" name="Google Shape;908;p174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9" name="Google Shape;909;p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175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2" name="Google Shape;912;p175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3" name="Google Shape;913;p175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914" name="Google Shape;914;p175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5" name="Google Shape;915;p175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16" name="Google Shape;916;p175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75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6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78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5" name="Google Shape;925;p17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79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spcBef>
                <a:spcPts val="300"/>
              </a:spcBef>
              <a:spcAft>
                <a:spcPts val="0"/>
              </a:spcAft>
              <a:buSzPts val="2000"/>
              <a:buChar char="​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228600" lvl="4" marL="2286000" rtl="0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600"/>
              </a:spcBef>
              <a:spcAft>
                <a:spcPts val="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8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53" name="Google Shape;153;p30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6" name="Google Shape;156;p3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p3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34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37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38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5" name="Google Shape;205;p38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39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5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30" name="Google Shape;30;p5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</a:t>
              </a: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1" name="Google Shape;31;p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" name="Google Shape;36;p5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219" name="Google Shape;219;p42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20" name="Google Shape;220;p42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221" name="Google Shape;221;p42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42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43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43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30" name="Google Shape;230;p43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43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43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1" name="Google Shape;241;p4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9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49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255" name="Google Shape;2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59" name="Google Shape;25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50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2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2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52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67" name="Google Shape;267;p52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2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0" name="Google Shape;270;p5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75"/>
            <a:ext cx="9144002" cy="51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841961"/>
            <a:ext cx="1830750" cy="152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6442645" y="3801107"/>
            <a:ext cx="1739100" cy="615063"/>
            <a:chOff x="2643450" y="3889817"/>
            <a:chExt cx="1739100" cy="615063"/>
          </a:xfrm>
        </p:grpSpPr>
        <p:sp>
          <p:nvSpPr>
            <p:cNvPr id="42" name="Google Shape;42;p6"/>
            <p:cNvSpPr txBox="1"/>
            <p:nvPr/>
          </p:nvSpPr>
          <p:spPr>
            <a:xfrm>
              <a:off x="2643450" y="3889817"/>
              <a:ext cx="17391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Follow us on:</a:t>
              </a:r>
              <a:endPara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3" name="Google Shape;43;p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4853" y="4309355"/>
              <a:ext cx="163267" cy="165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826" y="4343909"/>
              <a:ext cx="196779" cy="13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3074" y="4327628"/>
              <a:ext cx="196799" cy="160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98292" y="4306415"/>
              <a:ext cx="202861" cy="196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96559" y="4308086"/>
              <a:ext cx="196780" cy="196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3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3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9" name="Google Shape;279;p5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4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7" name="Google Shape;287;p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96" name="Google Shape;296;p56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6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8" name="Google Shape;298;p56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9" name="Google Shape;29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7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7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57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7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58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09" name="Google Shape;309;p58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9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3" name="Google Shape;313;p59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4" name="Google Shape;314;p5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60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8" name="Google Shape;318;p60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9" name="Google Shape;319;p60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0" name="Google Shape;320;p6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3" name="Google Shape;323;p61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6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7" name="Google Shape;327;p62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8" name="Google Shape;328;p6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4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333" name="Google Shape;333;p64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4" name="Google Shape;334;p64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335" name="Google Shape;335;p64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4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4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64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65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65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65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44" name="Google Shape;344;p65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65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46" name="Google Shape;346;p65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5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6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5" name="Google Shape;355;p6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1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1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68" name="Google Shape;368;p71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369" name="Google Shape;3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2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72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73" name="Google Shape;3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72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Google Shape;55;p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4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4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0" name="Google Shape;380;p74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81" name="Google Shape;381;p74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2" name="Google Shape;3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4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4" name="Google Shape;384;p7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5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5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91" name="Google Shape;3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5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3" name="Google Shape;393;p7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6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1" name="Google Shape;401;p7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7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7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8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0" name="Google Shape;410;p78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78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2" name="Google Shape;412;p78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3" name="Google Shape;41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7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17" name="Google Shape;417;p7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9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8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3" name="Google Shape;423;p8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1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26" name="Google Shape;426;p81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7" name="Google Shape;427;p81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8" name="Google Shape;428;p8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2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2" name="Google Shape;432;p82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3" name="Google Shape;433;p82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4" name="Google Shape;434;p8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with Photo">
  <p:cSld name="Bullet with Photo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3"/>
          <p:cNvSpPr txBox="1"/>
          <p:nvPr>
            <p:ph idx="1" type="body"/>
          </p:nvPr>
        </p:nvSpPr>
        <p:spPr>
          <a:xfrm>
            <a:off x="297825" y="1165835"/>
            <a:ext cx="4812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7" name="Google Shape;437;p83"/>
          <p:cNvSpPr/>
          <p:nvPr>
            <p:ph idx="2" type="pic"/>
          </p:nvPr>
        </p:nvSpPr>
        <p:spPr>
          <a:xfrm>
            <a:off x="5298199" y="1165225"/>
            <a:ext cx="33876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8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"/>
            <a:ext cx="91365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rtl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llout">
  <p:cSld name="Content with Callou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4"/>
          <p:cNvSpPr txBox="1"/>
          <p:nvPr>
            <p:ph idx="1" type="body"/>
          </p:nvPr>
        </p:nvSpPr>
        <p:spPr>
          <a:xfrm>
            <a:off x="297775" y="1157169"/>
            <a:ext cx="50004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1" name="Google Shape;441;p84"/>
          <p:cNvSpPr txBox="1"/>
          <p:nvPr>
            <p:ph idx="2" type="body"/>
          </p:nvPr>
        </p:nvSpPr>
        <p:spPr>
          <a:xfrm>
            <a:off x="5828375" y="1152525"/>
            <a:ext cx="28575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/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2" name="Google Shape;442;p8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6"/>
          <p:cNvSpPr txBox="1"/>
          <p:nvPr>
            <p:ph idx="1" type="body"/>
          </p:nvPr>
        </p:nvSpPr>
        <p:spPr>
          <a:xfrm>
            <a:off x="2927372" y="627515"/>
            <a:ext cx="55182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810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  <a:defRPr i="0" sz="2400"/>
            </a:lvl1pPr>
            <a:lvl2pPr indent="-228600" lvl="1" marL="914400" marR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rgbClr val="FBC37B"/>
              </a:buClr>
              <a:buSzPts val="2400"/>
              <a:buNone/>
              <a:defRPr sz="2400">
                <a:solidFill>
                  <a:srgbClr val="FBC37B"/>
                </a:solidFill>
              </a:defRPr>
            </a:lvl2pPr>
            <a:lvl3pPr indent="-381000" lvl="2" marL="137160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4290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447" name="Google Shape;447;p86"/>
          <p:cNvCxnSpPr/>
          <p:nvPr/>
        </p:nvCxnSpPr>
        <p:spPr>
          <a:xfrm>
            <a:off x="2362339" y="641350"/>
            <a:ext cx="0" cy="3617400"/>
          </a:xfrm>
          <a:prstGeom prst="straightConnector1">
            <a:avLst/>
          </a:prstGeom>
          <a:noFill/>
          <a:ln cap="rnd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48" name="Google Shape;448;p86"/>
          <p:cNvGrpSpPr/>
          <p:nvPr/>
        </p:nvGrpSpPr>
        <p:grpSpPr>
          <a:xfrm>
            <a:off x="2161780" y="2249522"/>
            <a:ext cx="415500" cy="415500"/>
            <a:chOff x="5433221" y="2429865"/>
            <a:chExt cx="415500" cy="415500"/>
          </a:xfrm>
        </p:grpSpPr>
        <p:sp>
          <p:nvSpPr>
            <p:cNvPr id="449" name="Google Shape;449;p86"/>
            <p:cNvSpPr/>
            <p:nvPr/>
          </p:nvSpPr>
          <p:spPr>
            <a:xfrm>
              <a:off x="5433221" y="2429865"/>
              <a:ext cx="415500" cy="4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6"/>
            <p:cNvSpPr/>
            <p:nvPr/>
          </p:nvSpPr>
          <p:spPr>
            <a:xfrm>
              <a:off x="5474670" y="2471314"/>
              <a:ext cx="332400" cy="332400"/>
            </a:xfrm>
            <a:prstGeom prst="ellipse">
              <a:avLst/>
            </a:prstGeom>
            <a:solidFill>
              <a:srgbClr val="0928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6"/>
            <p:cNvSpPr/>
            <p:nvPr/>
          </p:nvSpPr>
          <p:spPr>
            <a:xfrm rot="-8100000">
              <a:off x="5533126" y="2551552"/>
              <a:ext cx="171827" cy="171827"/>
            </a:xfrm>
            <a:prstGeom prst="corner">
              <a:avLst>
                <a:gd fmla="val 33114" name="adj1"/>
                <a:gd fmla="val 3311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86"/>
          <p:cNvSpPr/>
          <p:nvPr/>
        </p:nvSpPr>
        <p:spPr>
          <a:xfrm>
            <a:off x="326474" y="2164575"/>
            <a:ext cx="1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i="0" sz="3000" cap="none">
              <a:solidFill>
                <a:srgbClr val="09287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3" name="Google Shape;45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87"/>
          <p:cNvCxnSpPr/>
          <p:nvPr/>
        </p:nvCxnSpPr>
        <p:spPr>
          <a:xfrm rot="10800000">
            <a:off x="755850" y="933225"/>
            <a:ext cx="3438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87"/>
          <p:cNvCxnSpPr/>
          <p:nvPr/>
        </p:nvCxnSpPr>
        <p:spPr>
          <a:xfrm rot="10800000">
            <a:off x="4948663" y="925181"/>
            <a:ext cx="34248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87"/>
          <p:cNvSpPr txBox="1"/>
          <p:nvPr>
            <p:ph idx="1" type="body"/>
          </p:nvPr>
        </p:nvSpPr>
        <p:spPr>
          <a:xfrm>
            <a:off x="755525" y="1336100"/>
            <a:ext cx="7617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indent="-342900" lvl="1" marL="9144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58" name="Google Shape;458;p87"/>
          <p:cNvCxnSpPr/>
          <p:nvPr/>
        </p:nvCxnSpPr>
        <p:spPr>
          <a:xfrm rot="10800000">
            <a:off x="1829742" y="3523657"/>
            <a:ext cx="54846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87"/>
          <p:cNvSpPr txBox="1"/>
          <p:nvPr>
            <p:ph idx="2" type="body"/>
          </p:nvPr>
        </p:nvSpPr>
        <p:spPr>
          <a:xfrm>
            <a:off x="1829658" y="3607954"/>
            <a:ext cx="548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​"/>
              <a:defRPr b="1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ctr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60" name="Google Shape;460;p87"/>
          <p:cNvSpPr/>
          <p:nvPr/>
        </p:nvSpPr>
        <p:spPr>
          <a:xfrm>
            <a:off x="4278163" y="630881"/>
            <a:ext cx="588600" cy="588600"/>
          </a:xfrm>
          <a:prstGeom prst="ellipse">
            <a:avLst/>
          </a:prstGeom>
          <a:solidFill>
            <a:srgbClr val="09287D"/>
          </a:solidFill>
          <a:ln cap="flat" cmpd="sng" w="38100">
            <a:solidFill>
              <a:srgbClr val="0928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928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7"/>
          <p:cNvSpPr/>
          <p:nvPr/>
        </p:nvSpPr>
        <p:spPr>
          <a:xfrm>
            <a:off x="4291359" y="630871"/>
            <a:ext cx="5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6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MASTER LAYOUT">
  <p:cSld name="FINAL MASTER LAYOUT"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25875"/>
              </a:gs>
              <a:gs pos="99000">
                <a:schemeClr val="accent6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88"/>
          <p:cNvSpPr txBox="1"/>
          <p:nvPr/>
        </p:nvSpPr>
        <p:spPr>
          <a:xfrm>
            <a:off x="911225" y="1186756"/>
            <a:ext cx="7318500" cy="276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 Rogue Slide Masters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appear after this slide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 Not use this slide for Layouts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0"/>
          <p:cNvSpPr txBox="1"/>
          <p:nvPr>
            <p:ph type="ctrTitle"/>
          </p:nvPr>
        </p:nvSpPr>
        <p:spPr>
          <a:xfrm>
            <a:off x="685800" y="2025198"/>
            <a:ext cx="777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3375" u="none" cap="none" strike="noStrike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1" sz="76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9" name="Google Shape;469;p9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35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125" u="none" cap="none" strike="noStrike">
                <a:solidFill>
                  <a:schemeClr val="dk1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013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9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b="1" i="0" sz="9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with Light Banner">
  <p:cSld name="Dark with Light Banner"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Slide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700" scaled="0"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93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25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3"/>
          <p:cNvSpPr txBox="1"/>
          <p:nvPr>
            <p:ph idx="1" type="body"/>
          </p:nvPr>
        </p:nvSpPr>
        <p:spPr>
          <a:xfrm>
            <a:off x="516095" y="2187863"/>
            <a:ext cx="3971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indent="-2286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indent="-2286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>
                <a:solidFill>
                  <a:schemeClr val="lt2"/>
                </a:solidFill>
              </a:defRPr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82" name="Google Shape;482;p93"/>
          <p:cNvSpPr txBox="1"/>
          <p:nvPr>
            <p:ph type="title"/>
          </p:nvPr>
        </p:nvSpPr>
        <p:spPr>
          <a:xfrm>
            <a:off x="827699" y="898516"/>
            <a:ext cx="355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defRPr sz="3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pic>
        <p:nvPicPr>
          <p:cNvPr id="483" name="Google Shape;4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200" y="4320450"/>
            <a:ext cx="2157801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 showMasterSp="0">
  <p:cSld name="Title and Content Dark">
    <p:bg>
      <p:bgPr>
        <a:solidFill>
          <a:srgbClr val="09287D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4"/>
          <p:cNvSpPr txBox="1"/>
          <p:nvPr>
            <p:ph idx="1" type="body"/>
          </p:nvPr>
        </p:nvSpPr>
        <p:spPr>
          <a:xfrm>
            <a:off x="374903" y="1152672"/>
            <a:ext cx="8385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6" name="Google Shape;486;p94"/>
          <p:cNvSpPr txBox="1"/>
          <p:nvPr>
            <p:ph type="title"/>
          </p:nvPr>
        </p:nvSpPr>
        <p:spPr>
          <a:xfrm>
            <a:off x="304801" y="304804"/>
            <a:ext cx="8379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87" name="Google Shape;48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94"/>
          <p:cNvCxnSpPr/>
          <p:nvPr/>
        </p:nvCxnSpPr>
        <p:spPr>
          <a:xfrm>
            <a:off x="0" y="957325"/>
            <a:ext cx="883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" showMasterSp="0">
  <p:cSld name="Final Word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6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6"/>
          <p:cNvSpPr txBox="1"/>
          <p:nvPr>
            <p:ph idx="1" type="body"/>
          </p:nvPr>
        </p:nvSpPr>
        <p:spPr>
          <a:xfrm>
            <a:off x="-5" y="139790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96"/>
          <p:cNvSpPr txBox="1"/>
          <p:nvPr>
            <p:ph idx="2" type="body"/>
          </p:nvPr>
        </p:nvSpPr>
        <p:spPr>
          <a:xfrm>
            <a:off x="281750" y="3470650"/>
            <a:ext cx="37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95" name="Google Shape;495;p96"/>
          <p:cNvCxnSpPr/>
          <p:nvPr/>
        </p:nvCxnSpPr>
        <p:spPr>
          <a:xfrm>
            <a:off x="448603" y="227752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6" name="Google Shape;4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6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9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" showMasterSp="0">
  <p:cSld name="Final Word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7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7"/>
          <p:cNvSpPr txBox="1"/>
          <p:nvPr>
            <p:ph idx="1" type="body"/>
          </p:nvPr>
        </p:nvSpPr>
        <p:spPr>
          <a:xfrm>
            <a:off x="-5" y="1251752"/>
            <a:ext cx="489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5715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Char char="​"/>
              <a:defRPr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05" name="Google Shape;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21" y="1282573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7"/>
          <p:cNvSpPr txBox="1"/>
          <p:nvPr/>
        </p:nvSpPr>
        <p:spPr>
          <a:xfrm>
            <a:off x="6442645" y="3241720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7" name="Google Shape;507;p9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10" y="3673833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624" y="3658318"/>
            <a:ext cx="20286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91" y="3659989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8990" y="3655838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Word 1 1" showMasterSp="0">
  <p:cSld name="Final Word_1_1">
    <p:bg>
      <p:bgPr>
        <a:gradFill>
          <a:gsLst>
            <a:gs pos="0">
              <a:srgbClr val="09287D"/>
            </a:gs>
            <a:gs pos="100000">
              <a:srgbClr val="1084B7"/>
            </a:gs>
          </a:gsLst>
          <a:lin ang="5400012" scaled="0"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8"/>
          <p:cNvPicPr preferRelativeResize="0"/>
          <p:nvPr/>
        </p:nvPicPr>
        <p:blipFill rotWithShape="1">
          <a:blip r:embed="rId2">
            <a:alphaModFix/>
          </a:blip>
          <a:srcRect b="0" l="0" r="3614" t="0"/>
          <a:stretch/>
        </p:blipFill>
        <p:spPr>
          <a:xfrm>
            <a:off x="0" y="13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1" y="1282561"/>
            <a:ext cx="1830750" cy="1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8"/>
          <p:cNvSpPr txBox="1"/>
          <p:nvPr/>
        </p:nvSpPr>
        <p:spPr>
          <a:xfrm>
            <a:off x="3702445" y="3241707"/>
            <a:ext cx="1739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Follow us on: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9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10" y="3673821"/>
            <a:ext cx="163267" cy="16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9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424" y="3658306"/>
            <a:ext cx="202861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4691" y="3659977"/>
            <a:ext cx="196780" cy="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8790" y="3655825"/>
            <a:ext cx="205100" cy="2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9"/>
          <p:cNvSpPr txBox="1"/>
          <p:nvPr>
            <p:ph idx="1" type="body"/>
          </p:nvPr>
        </p:nvSpPr>
        <p:spPr>
          <a:xfrm>
            <a:off x="298700" y="1169225"/>
            <a:ext cx="83850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1" name="Google Shape;521;p9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09287D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0"/>
          <p:cNvSpPr txBox="1"/>
          <p:nvPr>
            <p:ph idx="1" type="body"/>
          </p:nvPr>
        </p:nvSpPr>
        <p:spPr>
          <a:xfrm>
            <a:off x="304950" y="2629938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24" name="Google Shape;524;p100"/>
          <p:cNvSpPr txBox="1"/>
          <p:nvPr>
            <p:ph type="title"/>
          </p:nvPr>
        </p:nvSpPr>
        <p:spPr>
          <a:xfrm>
            <a:off x="304800" y="1103553"/>
            <a:ext cx="52614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0" sz="300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100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6" name="Google Shape;526;p100"/>
          <p:cNvCxnSpPr/>
          <p:nvPr/>
        </p:nvCxnSpPr>
        <p:spPr>
          <a:xfrm>
            <a:off x="304799" y="2438678"/>
            <a:ext cx="4118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7" name="Google Shape;527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ered Section Header" showMasterSp="0">
  <p:cSld name="Section Header_1">
    <p:bg>
      <p:bgPr>
        <a:solidFill>
          <a:srgbClr val="09287D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1"/>
          <p:cNvSpPr txBox="1"/>
          <p:nvPr>
            <p:ph type="title"/>
          </p:nvPr>
        </p:nvSpPr>
        <p:spPr>
          <a:xfrm>
            <a:off x="3592325" y="1945740"/>
            <a:ext cx="5261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i="0" cap="none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101"/>
          <p:cNvSpPr txBox="1"/>
          <p:nvPr>
            <p:ph idx="1" type="body"/>
          </p:nvPr>
        </p:nvSpPr>
        <p:spPr>
          <a:xfrm>
            <a:off x="3592475" y="2798150"/>
            <a:ext cx="5261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​"/>
              <a:defRPr b="0"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228600" lvl="4" marL="22860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indent="-228600" lvl="7" marL="365760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indent="-228600" lvl="8" marL="411480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1" name="Google Shape;531;p101"/>
          <p:cNvSpPr txBox="1"/>
          <p:nvPr/>
        </p:nvSpPr>
        <p:spPr>
          <a:xfrm>
            <a:off x="9123363" y="4875213"/>
            <a:ext cx="184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2" name="Google Shape;532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0181" y="4596569"/>
            <a:ext cx="1209024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01"/>
          <p:cNvSpPr/>
          <p:nvPr/>
        </p:nvSpPr>
        <p:spPr>
          <a:xfrm>
            <a:off x="-24925" y="2052425"/>
            <a:ext cx="3315300" cy="10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 ">
  <p:cSld name="2 Column Content 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0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02"/>
          <p:cNvSpPr txBox="1"/>
          <p:nvPr>
            <p:ph idx="1" type="body"/>
          </p:nvPr>
        </p:nvSpPr>
        <p:spPr>
          <a:xfrm>
            <a:off x="301875" y="1154460"/>
            <a:ext cx="4092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7" name="Google Shape;537;p102"/>
          <p:cNvSpPr txBox="1"/>
          <p:nvPr>
            <p:ph idx="2" type="body"/>
          </p:nvPr>
        </p:nvSpPr>
        <p:spPr>
          <a:xfrm>
            <a:off x="4593473" y="1152550"/>
            <a:ext cx="40965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Content ">
  <p:cSld name="3 Column Content 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3"/>
          <p:cNvSpPr txBox="1"/>
          <p:nvPr>
            <p:ph idx="1" type="body"/>
          </p:nvPr>
        </p:nvSpPr>
        <p:spPr>
          <a:xfrm>
            <a:off x="301875" y="1156675"/>
            <a:ext cx="2676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0" name="Google Shape;540;p103"/>
          <p:cNvSpPr txBox="1"/>
          <p:nvPr>
            <p:ph idx="2" type="body"/>
          </p:nvPr>
        </p:nvSpPr>
        <p:spPr>
          <a:xfrm>
            <a:off x="3159248" y="1156675"/>
            <a:ext cx="2670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1" name="Google Shape;541;p103"/>
          <p:cNvSpPr txBox="1"/>
          <p:nvPr>
            <p:ph idx="3" type="body"/>
          </p:nvPr>
        </p:nvSpPr>
        <p:spPr>
          <a:xfrm>
            <a:off x="6013575" y="1156675"/>
            <a:ext cx="26733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2" name="Google Shape;542;p10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4"/>
          <p:cNvSpPr txBox="1"/>
          <p:nvPr>
            <p:ph idx="1" type="body"/>
          </p:nvPr>
        </p:nvSpPr>
        <p:spPr>
          <a:xfrm>
            <a:off x="374904" y="1292382"/>
            <a:ext cx="40926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5" name="Google Shape;545;p104"/>
          <p:cNvSpPr txBox="1"/>
          <p:nvPr>
            <p:ph idx="2" type="body"/>
          </p:nvPr>
        </p:nvSpPr>
        <p:spPr>
          <a:xfrm>
            <a:off x="4666488" y="1290796"/>
            <a:ext cx="40965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6" name="Google Shape;546;p104"/>
          <p:cNvSpPr txBox="1"/>
          <p:nvPr>
            <p:ph idx="3" type="body"/>
          </p:nvPr>
        </p:nvSpPr>
        <p:spPr>
          <a:xfrm>
            <a:off x="381000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7" name="Google Shape;547;p104"/>
          <p:cNvSpPr txBox="1"/>
          <p:nvPr>
            <p:ph idx="4" type="body"/>
          </p:nvPr>
        </p:nvSpPr>
        <p:spPr>
          <a:xfrm>
            <a:off x="4668794" y="898525"/>
            <a:ext cx="40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92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​"/>
              <a:defRPr b="1" i="0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48" name="Google Shape;548;p10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3" Type="http://schemas.openxmlformats.org/officeDocument/2006/relationships/theme" Target="../theme/theme6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3" Type="http://schemas.openxmlformats.org/officeDocument/2006/relationships/theme" Target="../theme/theme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3" Type="http://schemas.openxmlformats.org/officeDocument/2006/relationships/theme" Target="../theme/theme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07.xml"/><Relationship Id="rId23" Type="http://schemas.openxmlformats.org/officeDocument/2006/relationships/theme" Target="../theme/theme7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04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28.xml"/><Relationship Id="rId23" Type="http://schemas.openxmlformats.org/officeDocument/2006/relationships/theme" Target="../theme/theme9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25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49.xml"/><Relationship Id="rId23" Type="http://schemas.openxmlformats.org/officeDocument/2006/relationships/theme" Target="../theme/theme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46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70.xml"/><Relationship Id="rId23" Type="http://schemas.openxmlformats.org/officeDocument/2006/relationships/theme" Target="../theme/theme5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6" name="Google Shape;136;p26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8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249" name="Google Shape;249;p48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" name="Google Shape;250;p48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0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1" name="Google Shape;361;p7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70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363" name="Google Shape;363;p70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4" name="Google Shape;364;p70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92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5" name="Google Shape;475;p9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92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477" name="Google Shape;477;p92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8" name="Google Shape;478;p92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4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9" name="Google Shape;589;p11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114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591" name="Google Shape;591;p114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92" name="Google Shape;592;p114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36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3" name="Google Shape;703;p13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36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705" name="Google Shape;705;p136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6" name="Google Shape;706;p136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5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0973" y="4608457"/>
            <a:ext cx="120823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58"/>
          <p:cNvSpPr txBox="1"/>
          <p:nvPr>
            <p:ph idx="1" type="body"/>
          </p:nvPr>
        </p:nvSpPr>
        <p:spPr>
          <a:xfrm>
            <a:off x="380100" y="1156025"/>
            <a:ext cx="8383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marR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Poppins"/>
              <a:buChar char="​"/>
              <a:defRPr i="0" sz="2000" u="none" cap="none" strike="noStrike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Poppins"/>
              <a:buChar char="•"/>
              <a:defRPr i="0" sz="16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Char char="•"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oppins"/>
              <a:buChar char="•"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Poppins"/>
              <a:buNone/>
              <a:defRPr i="0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oppins"/>
              <a:buNone/>
              <a:defRPr i="0" sz="14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Poppins"/>
              <a:buNone/>
              <a:defRPr i="0" sz="12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7" name="Google Shape;817;p15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9287D"/>
              </a:buClr>
              <a:buSzPts val="1400"/>
              <a:buFont typeface="Poppins"/>
              <a:buNone/>
              <a:defRPr b="1" i="0" sz="2400" u="none" cap="none" strike="noStrike">
                <a:solidFill>
                  <a:srgbClr val="09287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158"/>
          <p:cNvSpPr/>
          <p:nvPr/>
        </p:nvSpPr>
        <p:spPr>
          <a:xfrm>
            <a:off x="628269" y="4643885"/>
            <a:ext cx="1878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© 20</a:t>
            </a: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0" i="0" lang="en" sz="6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 Tigera, Inc. Proprietary and Confidential</a:t>
            </a:r>
            <a:endParaRPr/>
          </a:p>
        </p:txBody>
      </p:sp>
      <p:sp>
        <p:nvSpPr>
          <p:cNvPr id="819" name="Google Shape;819;p158"/>
          <p:cNvSpPr txBox="1"/>
          <p:nvPr/>
        </p:nvSpPr>
        <p:spPr>
          <a:xfrm>
            <a:off x="301886" y="4622995"/>
            <a:ext cx="3264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0" name="Google Shape;820;p158"/>
          <p:cNvCxnSpPr/>
          <p:nvPr/>
        </p:nvCxnSpPr>
        <p:spPr>
          <a:xfrm>
            <a:off x="0" y="806018"/>
            <a:ext cx="8838000" cy="0"/>
          </a:xfrm>
          <a:prstGeom prst="straightConnector1">
            <a:avLst/>
          </a:prstGeom>
          <a:noFill/>
          <a:ln cap="flat" cmpd="sng" w="19050">
            <a:solidFill>
              <a:srgbClr val="0928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0">
          <p15:clr>
            <a:srgbClr val="F26B43"/>
          </p15:clr>
        </p15:guide>
        <p15:guide id="2" pos="240">
          <p15:clr>
            <a:srgbClr val="F26B43"/>
          </p15:clr>
        </p15:guide>
        <p15:guide id="3" pos="2880">
          <p15:clr>
            <a:srgbClr val="547EBF"/>
          </p15:clr>
        </p15:guide>
        <p15:guide id="4" orient="horz" pos="80">
          <p15:clr>
            <a:srgbClr val="F26B43"/>
          </p15:clr>
        </p15:guide>
        <p15:guide id="5" orient="horz" pos="444">
          <p15:clr>
            <a:srgbClr val="A4A3A4"/>
          </p15:clr>
        </p15:guide>
        <p15:guide id="6" orient="horz" pos="566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2988">
          <p15:clr>
            <a:srgbClr val="A4A3A4"/>
          </p15:clr>
        </p15:guide>
        <p15:guide id="9" orient="horz" pos="3160">
          <p15:clr>
            <a:srgbClr val="F26B43"/>
          </p15:clr>
        </p15:guide>
        <p15:guide id="10" orient="horz" pos="1623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4.xml"/><Relationship Id="rId4" Type="http://schemas.openxmlformats.org/officeDocument/2006/relationships/image" Target="../media/image60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Relationship Id="rId8" Type="http://schemas.openxmlformats.org/officeDocument/2006/relationships/image" Target="../media/image42.png"/><Relationship Id="rId10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app.example.com" TargetMode="External"/><Relationship Id="rId4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80"/>
          <p:cNvSpPr txBox="1"/>
          <p:nvPr/>
        </p:nvSpPr>
        <p:spPr>
          <a:xfrm>
            <a:off x="533400" y="1243350"/>
            <a:ext cx="7647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My Company - Calico Gateway API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3" name="Google Shape;933;p180"/>
          <p:cNvSpPr txBox="1"/>
          <p:nvPr/>
        </p:nvSpPr>
        <p:spPr>
          <a:xfrm>
            <a:off x="533400" y="2726125"/>
            <a:ext cx="5959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</a:t>
            </a: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Year</a:t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</a:t>
            </a:r>
            <a:r>
              <a:rPr i="1"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Solutions Architect</a:t>
            </a:r>
            <a:endParaRPr i="1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4" name="Google Shape;934;p180"/>
          <p:cNvSpPr/>
          <p:nvPr/>
        </p:nvSpPr>
        <p:spPr>
          <a:xfrm>
            <a:off x="533400" y="2372267"/>
            <a:ext cx="3984000" cy="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3943650"/>
            <a:ext cx="1356051" cy="7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189"/>
          <p:cNvGrpSpPr/>
          <p:nvPr/>
        </p:nvGrpSpPr>
        <p:grpSpPr>
          <a:xfrm>
            <a:off x="-181250" y="1145050"/>
            <a:ext cx="9018400" cy="3121849"/>
            <a:chOff x="-181250" y="1145050"/>
            <a:chExt cx="9018400" cy="3121849"/>
          </a:xfrm>
        </p:grpSpPr>
        <p:sp>
          <p:nvSpPr>
            <p:cNvPr id="1077" name="Google Shape;1077;p189"/>
            <p:cNvSpPr/>
            <p:nvPr/>
          </p:nvSpPr>
          <p:spPr>
            <a:xfrm rot="-5400000">
              <a:off x="2695150" y="1437940"/>
              <a:ext cx="624600" cy="491700"/>
            </a:xfrm>
            <a:prstGeom prst="round2SameRect">
              <a:avLst>
                <a:gd fmla="val 1678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078" name="Google Shape;1078;p189"/>
            <p:cNvSpPr/>
            <p:nvPr/>
          </p:nvSpPr>
          <p:spPr>
            <a:xfrm rot="-5400000">
              <a:off x="2695150" y="2114675"/>
              <a:ext cx="624600" cy="491700"/>
            </a:xfrm>
            <a:prstGeom prst="round2SameRect">
              <a:avLst>
                <a:gd fmla="val 16789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079" name="Google Shape;1079;p189"/>
            <p:cNvSpPr/>
            <p:nvPr/>
          </p:nvSpPr>
          <p:spPr>
            <a:xfrm rot="-5400000">
              <a:off x="2695150" y="2798115"/>
              <a:ext cx="624600" cy="491700"/>
            </a:xfrm>
            <a:prstGeom prst="round2SameRect">
              <a:avLst>
                <a:gd fmla="val 16789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080" name="Google Shape;1080;p189"/>
            <p:cNvSpPr/>
            <p:nvPr/>
          </p:nvSpPr>
          <p:spPr>
            <a:xfrm rot="-5400000">
              <a:off x="2695235" y="3481287"/>
              <a:ext cx="624600" cy="491700"/>
            </a:xfrm>
            <a:prstGeom prst="round2SameRect">
              <a:avLst>
                <a:gd fmla="val 16789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1081" name="Google Shape;1081;p189"/>
            <p:cNvGrpSpPr/>
            <p:nvPr/>
          </p:nvGrpSpPr>
          <p:grpSpPr>
            <a:xfrm>
              <a:off x="3253250" y="1371490"/>
              <a:ext cx="5583900" cy="2668961"/>
              <a:chOff x="3253250" y="1371490"/>
              <a:chExt cx="5583900" cy="2668961"/>
            </a:xfrm>
          </p:grpSpPr>
          <p:sp>
            <p:nvSpPr>
              <p:cNvPr id="1082" name="Google Shape;1082;p189"/>
              <p:cNvSpPr/>
              <p:nvPr/>
            </p:nvSpPr>
            <p:spPr>
              <a:xfrm flipH="1" rot="5400000">
                <a:off x="5732867" y="-1107860"/>
                <a:ext cx="624600" cy="55833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83" name="Google Shape;1083;p189"/>
              <p:cNvSpPr txBox="1"/>
              <p:nvPr/>
            </p:nvSpPr>
            <p:spPr>
              <a:xfrm>
                <a:off x="3349150" y="1863374"/>
                <a:ext cx="5354100" cy="1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Tigera - Creator and Maintainer of Calico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Backed by Tigera’s enterprise support, professional services, and deep engineering expertise for Calico’s Envoy Gateway.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  <p:sp>
            <p:nvSpPr>
              <p:cNvPr id="1084" name="Google Shape;1084;p189"/>
              <p:cNvSpPr/>
              <p:nvPr/>
            </p:nvSpPr>
            <p:spPr>
              <a:xfrm flipH="1" rot="5400000">
                <a:off x="5732867" y="-431125"/>
                <a:ext cx="624600" cy="55833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85" name="Google Shape;1085;p189"/>
              <p:cNvSpPr txBox="1"/>
              <p:nvPr/>
            </p:nvSpPr>
            <p:spPr>
              <a:xfrm>
                <a:off x="3349143" y="2048579"/>
                <a:ext cx="53541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Leverage </a:t>
                </a: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custom GatewayClasses</a:t>
                </a: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 for granular control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Custom GatewayClasses let you tailor gateway behavior (e.g., rate limiting, access control) to your infrastructure’s specific needs.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  <p:sp>
            <p:nvSpPr>
              <p:cNvPr id="1086" name="Google Shape;1086;p189"/>
              <p:cNvSpPr/>
              <p:nvPr/>
            </p:nvSpPr>
            <p:spPr>
              <a:xfrm flipH="1" rot="5400000">
                <a:off x="5732867" y="252314"/>
                <a:ext cx="624600" cy="55833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87" name="Google Shape;1087;p189"/>
              <p:cNvSpPr txBox="1"/>
              <p:nvPr/>
            </p:nvSpPr>
            <p:spPr>
              <a:xfrm>
                <a:off x="3349143" y="2732019"/>
                <a:ext cx="53541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Combine traffic mirroring with traffic splitting for safer deployments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Combine traffic mirroring + splitting in HTTPRoute to safely test new versions before full rollout.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  <p:sp>
            <p:nvSpPr>
              <p:cNvPr id="1088" name="Google Shape;1088;p189"/>
              <p:cNvSpPr/>
              <p:nvPr/>
            </p:nvSpPr>
            <p:spPr>
              <a:xfrm flipH="1" rot="5400000">
                <a:off x="5732900" y="935187"/>
                <a:ext cx="624600" cy="55839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89" name="Google Shape;1089;p189"/>
              <p:cNvSpPr txBox="1"/>
              <p:nvPr/>
            </p:nvSpPr>
            <p:spPr>
              <a:xfrm>
                <a:off x="3349323" y="3415251"/>
                <a:ext cx="5354400" cy="6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Use Gateway API for multi-cluster setups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Deploy Gateway API across clusters for centralized, scalable multi-cluster traffic management.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1090" name="Google Shape;1090;p189"/>
            <p:cNvGrpSpPr/>
            <p:nvPr/>
          </p:nvGrpSpPr>
          <p:grpSpPr>
            <a:xfrm>
              <a:off x="-181250" y="1145050"/>
              <a:ext cx="3121850" cy="3121849"/>
              <a:chOff x="-181250" y="1145050"/>
              <a:chExt cx="3121850" cy="3121849"/>
            </a:xfrm>
          </p:grpSpPr>
          <p:pic>
            <p:nvPicPr>
              <p:cNvPr id="1091" name="Google Shape;1091;p18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181250" y="1145050"/>
                <a:ext cx="3121850" cy="31218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2" name="Google Shape;1092;p18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29375" y="1967525"/>
                <a:ext cx="1431550" cy="147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3" name="Google Shape;1093;p18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518822" y="2792363"/>
                <a:ext cx="775601" cy="77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94" name="Google Shape;1094;p189"/>
          <p:cNvSpPr txBox="1"/>
          <p:nvPr>
            <p:ph idx="1" type="body"/>
          </p:nvPr>
        </p:nvSpPr>
        <p:spPr>
          <a:xfrm>
            <a:off x="421900" y="5282025"/>
            <a:ext cx="3993000" cy="3490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Powered by Envoy Proxy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Leverages Envoy’s battle-tested L7/L4 data plane for high performance and observability.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Gateway API Native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Implements Kubernetes Gateway API standards (e.g., HTTPRoute, TCPRoute).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Exposes Advanced Features via custom policies</a:t>
            </a:r>
            <a:b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Traffic Control: ClientTrafficPolicy, BackendTrafficPolicy (timeouts, retries).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Security: SecurityPolicy (mTLS, WAF integration).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Extensibility: EnvoyExtensionPolicy (Wasm filters, custom logic).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1095" name="Google Shape;1095;p189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Calico Ingress Gateway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190"/>
          <p:cNvGrpSpPr/>
          <p:nvPr/>
        </p:nvGrpSpPr>
        <p:grpSpPr>
          <a:xfrm>
            <a:off x="85125" y="1066800"/>
            <a:ext cx="8156625" cy="3624350"/>
            <a:chOff x="85125" y="1066800"/>
            <a:chExt cx="8156625" cy="3624350"/>
          </a:xfrm>
        </p:grpSpPr>
        <p:sp>
          <p:nvSpPr>
            <p:cNvPr id="1101" name="Google Shape;1101;p190"/>
            <p:cNvSpPr/>
            <p:nvPr/>
          </p:nvSpPr>
          <p:spPr>
            <a:xfrm>
              <a:off x="3219450" y="1066800"/>
              <a:ext cx="5022300" cy="3419700"/>
            </a:xfrm>
            <a:prstGeom prst="roundRect">
              <a:avLst>
                <a:gd fmla="val 16667" name="adj"/>
              </a:avLst>
            </a:prstGeom>
            <a:solidFill>
              <a:srgbClr val="E2E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2" name="Google Shape;1102;p190"/>
            <p:cNvSpPr/>
            <p:nvPr/>
          </p:nvSpPr>
          <p:spPr>
            <a:xfrm>
              <a:off x="301875" y="2390825"/>
              <a:ext cx="409500" cy="371400"/>
            </a:xfrm>
            <a:prstGeom prst="smileyFace">
              <a:avLst>
                <a:gd fmla="val 4653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3" name="Google Shape;1103;p190"/>
            <p:cNvSpPr txBox="1"/>
            <p:nvPr/>
          </p:nvSpPr>
          <p:spPr>
            <a:xfrm>
              <a:off x="137775" y="2661300"/>
              <a:ext cx="7377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External User 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4" name="Google Shape;1104;p190"/>
            <p:cNvSpPr/>
            <p:nvPr/>
          </p:nvSpPr>
          <p:spPr>
            <a:xfrm>
              <a:off x="301875" y="3912900"/>
              <a:ext cx="409500" cy="371400"/>
            </a:xfrm>
            <a:prstGeom prst="smileyFace">
              <a:avLst>
                <a:gd fmla="val 4653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5" name="Google Shape;1105;p190"/>
            <p:cNvSpPr txBox="1"/>
            <p:nvPr/>
          </p:nvSpPr>
          <p:spPr>
            <a:xfrm>
              <a:off x="85125" y="4198850"/>
              <a:ext cx="8430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Cats App Developer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6" name="Google Shape;1106;p190"/>
            <p:cNvSpPr/>
            <p:nvPr/>
          </p:nvSpPr>
          <p:spPr>
            <a:xfrm>
              <a:off x="301875" y="1121075"/>
              <a:ext cx="409500" cy="3714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7" name="Google Shape;1107;p190"/>
            <p:cNvSpPr txBox="1"/>
            <p:nvPr/>
          </p:nvSpPr>
          <p:spPr>
            <a:xfrm>
              <a:off x="85125" y="1450825"/>
              <a:ext cx="8430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Cluster Operator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1108" name="Google Shape;1108;p1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6735" y="1372426"/>
              <a:ext cx="549011" cy="5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9" name="Google Shape;1109;p190"/>
          <p:cNvSpPr/>
          <p:nvPr/>
        </p:nvSpPr>
        <p:spPr>
          <a:xfrm>
            <a:off x="6715050" y="2493675"/>
            <a:ext cx="1190700" cy="1067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Cats</a:t>
            </a:r>
            <a:br>
              <a:rPr lang="en" sz="1200"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V1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0" name="Google Shape;1110;p190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Calico Ingress Gateway?</a:t>
            </a:r>
            <a:endParaRPr/>
          </a:p>
        </p:txBody>
      </p:sp>
      <p:grpSp>
        <p:nvGrpSpPr>
          <p:cNvPr id="1111" name="Google Shape;1111;p190"/>
          <p:cNvGrpSpPr/>
          <p:nvPr/>
        </p:nvGrpSpPr>
        <p:grpSpPr>
          <a:xfrm>
            <a:off x="711375" y="1285875"/>
            <a:ext cx="4705500" cy="1592688"/>
            <a:chOff x="711375" y="1285875"/>
            <a:chExt cx="4705500" cy="1592688"/>
          </a:xfrm>
        </p:grpSpPr>
        <p:sp>
          <p:nvSpPr>
            <p:cNvPr id="1112" name="Google Shape;1112;p190"/>
            <p:cNvSpPr/>
            <p:nvPr/>
          </p:nvSpPr>
          <p:spPr>
            <a:xfrm>
              <a:off x="4267200" y="1285875"/>
              <a:ext cx="1047900" cy="44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oppins"/>
                  <a:ea typeface="Poppins"/>
                  <a:cs typeface="Poppins"/>
                  <a:sym typeface="Poppins"/>
                </a:rPr>
                <a:t>Tigera operator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13" name="Google Shape;1113;p190"/>
            <p:cNvCxnSpPr>
              <a:stCxn id="1112" idx="2"/>
              <a:endCxn id="1114" idx="0"/>
            </p:cNvCxnSpPr>
            <p:nvPr/>
          </p:nvCxnSpPr>
          <p:spPr>
            <a:xfrm flipH="1">
              <a:off x="4509450" y="1725975"/>
              <a:ext cx="281700" cy="76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14" name="Google Shape;1114;p190"/>
            <p:cNvSpPr/>
            <p:nvPr/>
          </p:nvSpPr>
          <p:spPr>
            <a:xfrm>
              <a:off x="3602175" y="2493663"/>
              <a:ext cx="1814700" cy="384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Calico Ingress Gateway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15" name="Google Shape;1115;p190"/>
            <p:cNvCxnSpPr>
              <a:stCxn id="1106" idx="6"/>
              <a:endCxn id="1112" idx="1"/>
            </p:cNvCxnSpPr>
            <p:nvPr/>
          </p:nvCxnSpPr>
          <p:spPr>
            <a:xfrm>
              <a:off x="711375" y="1306775"/>
              <a:ext cx="3555900" cy="19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16" name="Google Shape;1116;p190"/>
            <p:cNvSpPr/>
            <p:nvPr/>
          </p:nvSpPr>
          <p:spPr>
            <a:xfrm>
              <a:off x="4452600" y="1730025"/>
              <a:ext cx="7353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Deploys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17" name="Google Shape;1117;p190"/>
          <p:cNvGrpSpPr/>
          <p:nvPr/>
        </p:nvGrpSpPr>
        <p:grpSpPr>
          <a:xfrm>
            <a:off x="711375" y="3770000"/>
            <a:ext cx="3832050" cy="371400"/>
            <a:chOff x="711375" y="3770000"/>
            <a:chExt cx="3832050" cy="371400"/>
          </a:xfrm>
        </p:grpSpPr>
        <p:sp>
          <p:nvSpPr>
            <p:cNvPr id="1118" name="Google Shape;1118;p190"/>
            <p:cNvSpPr/>
            <p:nvPr/>
          </p:nvSpPr>
          <p:spPr>
            <a:xfrm>
              <a:off x="3700425" y="3770000"/>
              <a:ext cx="843000" cy="3714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oppins"/>
                  <a:ea typeface="Poppins"/>
                  <a:cs typeface="Poppins"/>
                  <a:sym typeface="Poppins"/>
                </a:rPr>
                <a:t>Policy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19" name="Google Shape;1119;p190"/>
            <p:cNvCxnSpPr>
              <a:stCxn id="1104" idx="6"/>
              <a:endCxn id="1118" idx="1"/>
            </p:cNvCxnSpPr>
            <p:nvPr/>
          </p:nvCxnSpPr>
          <p:spPr>
            <a:xfrm flipH="1" rot="10800000">
              <a:off x="711375" y="3955800"/>
              <a:ext cx="2989200" cy="142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20" name="Google Shape;1120;p190"/>
            <p:cNvSpPr/>
            <p:nvPr/>
          </p:nvSpPr>
          <p:spPr>
            <a:xfrm>
              <a:off x="1885725" y="3939300"/>
              <a:ext cx="8430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Configure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21" name="Google Shape;1121;p190"/>
          <p:cNvGrpSpPr/>
          <p:nvPr/>
        </p:nvGrpSpPr>
        <p:grpSpPr>
          <a:xfrm>
            <a:off x="2624700" y="2377750"/>
            <a:ext cx="1442700" cy="175800"/>
            <a:chOff x="2624700" y="2377750"/>
            <a:chExt cx="1442700" cy="175800"/>
          </a:xfrm>
        </p:grpSpPr>
        <p:cxnSp>
          <p:nvCxnSpPr>
            <p:cNvPr id="1122" name="Google Shape;1122;p190"/>
            <p:cNvCxnSpPr>
              <a:stCxn id="1123" idx="3"/>
              <a:endCxn id="1124" idx="3"/>
            </p:cNvCxnSpPr>
            <p:nvPr/>
          </p:nvCxnSpPr>
          <p:spPr>
            <a:xfrm rot="10800000">
              <a:off x="2624700" y="2453650"/>
              <a:ext cx="1442700" cy="1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23" name="Google Shape;1123;p190"/>
            <p:cNvSpPr/>
            <p:nvPr/>
          </p:nvSpPr>
          <p:spPr>
            <a:xfrm>
              <a:off x="3390300" y="2377750"/>
              <a:ext cx="6771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Inspect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25" name="Google Shape;1125;p190"/>
          <p:cNvGrpSpPr/>
          <p:nvPr/>
        </p:nvGrpSpPr>
        <p:grpSpPr>
          <a:xfrm>
            <a:off x="771375" y="2297625"/>
            <a:ext cx="2830800" cy="388488"/>
            <a:chOff x="771375" y="2297625"/>
            <a:chExt cx="2830800" cy="388488"/>
          </a:xfrm>
        </p:grpSpPr>
        <p:cxnSp>
          <p:nvCxnSpPr>
            <p:cNvPr id="1126" name="Google Shape;1126;p190"/>
            <p:cNvCxnSpPr>
              <a:endCxn id="1114" idx="1"/>
            </p:cNvCxnSpPr>
            <p:nvPr/>
          </p:nvCxnSpPr>
          <p:spPr>
            <a:xfrm>
              <a:off x="771375" y="2686113"/>
              <a:ext cx="2830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24" name="Google Shape;1124;p190"/>
            <p:cNvSpPr/>
            <p:nvPr/>
          </p:nvSpPr>
          <p:spPr>
            <a:xfrm>
              <a:off x="771600" y="2297625"/>
              <a:ext cx="1853100" cy="3123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HTTP GET</a:t>
              </a:r>
              <a:br>
                <a:rPr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r>
                <a:rPr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https://calico.org/</a:t>
              </a:r>
              <a:r>
                <a:rPr b="1"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cats/v1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27" name="Google Shape;1127;p190"/>
          <p:cNvGrpSpPr/>
          <p:nvPr/>
        </p:nvGrpSpPr>
        <p:grpSpPr>
          <a:xfrm>
            <a:off x="771600" y="2735023"/>
            <a:ext cx="6538800" cy="826352"/>
            <a:chOff x="771600" y="2735023"/>
            <a:chExt cx="6538800" cy="826352"/>
          </a:xfrm>
        </p:grpSpPr>
        <p:cxnSp>
          <p:nvCxnSpPr>
            <p:cNvPr id="1128" name="Google Shape;1128;p190"/>
            <p:cNvCxnSpPr>
              <a:stCxn id="1109" idx="2"/>
            </p:cNvCxnSpPr>
            <p:nvPr/>
          </p:nvCxnSpPr>
          <p:spPr>
            <a:xfrm rot="10800000">
              <a:off x="771600" y="2762175"/>
              <a:ext cx="6538800" cy="79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pic>
          <p:nvPicPr>
            <p:cNvPr id="1129" name="Google Shape;1129;p1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75611" y="2735023"/>
              <a:ext cx="646276" cy="76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0" name="Google Shape;1130;p190"/>
          <p:cNvGrpSpPr/>
          <p:nvPr/>
        </p:nvGrpSpPr>
        <p:grpSpPr>
          <a:xfrm>
            <a:off x="4122000" y="2792300"/>
            <a:ext cx="816450" cy="977700"/>
            <a:chOff x="4122000" y="2792300"/>
            <a:chExt cx="816450" cy="977700"/>
          </a:xfrm>
        </p:grpSpPr>
        <p:cxnSp>
          <p:nvCxnSpPr>
            <p:cNvPr id="1131" name="Google Shape;1131;p190"/>
            <p:cNvCxnSpPr>
              <a:stCxn id="1132" idx="0"/>
              <a:endCxn id="1118" idx="0"/>
            </p:cNvCxnSpPr>
            <p:nvPr/>
          </p:nvCxnSpPr>
          <p:spPr>
            <a:xfrm flipH="1">
              <a:off x="4122000" y="2792300"/>
              <a:ext cx="477900" cy="97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32" name="Google Shape;1132;p190"/>
            <p:cNvSpPr/>
            <p:nvPr/>
          </p:nvSpPr>
          <p:spPr>
            <a:xfrm>
              <a:off x="4261350" y="2792300"/>
              <a:ext cx="6771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Match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33" name="Google Shape;1133;p190"/>
          <p:cNvGrpSpPr/>
          <p:nvPr/>
        </p:nvGrpSpPr>
        <p:grpSpPr>
          <a:xfrm>
            <a:off x="5269125" y="2598200"/>
            <a:ext cx="1445850" cy="429313"/>
            <a:chOff x="5269125" y="2598200"/>
            <a:chExt cx="1445850" cy="429313"/>
          </a:xfrm>
        </p:grpSpPr>
        <p:cxnSp>
          <p:nvCxnSpPr>
            <p:cNvPr id="1134" name="Google Shape;1134;p190"/>
            <p:cNvCxnSpPr>
              <a:stCxn id="1114" idx="3"/>
              <a:endCxn id="1109" idx="1"/>
            </p:cNvCxnSpPr>
            <p:nvPr/>
          </p:nvCxnSpPr>
          <p:spPr>
            <a:xfrm>
              <a:off x="5416875" y="2686113"/>
              <a:ext cx="1298100" cy="341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35" name="Google Shape;1135;p190"/>
            <p:cNvSpPr/>
            <p:nvPr/>
          </p:nvSpPr>
          <p:spPr>
            <a:xfrm>
              <a:off x="5269125" y="2598200"/>
              <a:ext cx="677100" cy="175800"/>
            </a:xfrm>
            <a:prstGeom prst="foldedCorner">
              <a:avLst>
                <a:gd fmla="val 16667" name="adj"/>
              </a:avLst>
            </a:prstGeom>
            <a:solidFill>
              <a:srgbClr val="ECEC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Route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91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</a:t>
            </a:r>
            <a:endParaRPr/>
          </a:p>
        </p:txBody>
      </p:sp>
      <p:sp>
        <p:nvSpPr>
          <p:cNvPr id="1141" name="Google Shape;1141;p191"/>
          <p:cNvSpPr/>
          <p:nvPr/>
        </p:nvSpPr>
        <p:spPr>
          <a:xfrm>
            <a:off x="4890800" y="1090600"/>
            <a:ext cx="2754600" cy="9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71513" rotWithShape="0" algn="bl" dir="2160000" dist="3905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Envoy Gateway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(implementation)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2" name="Google Shape;1142;p191"/>
          <p:cNvSpPr/>
          <p:nvPr/>
        </p:nvSpPr>
        <p:spPr>
          <a:xfrm>
            <a:off x="4142650" y="2645775"/>
            <a:ext cx="1600800" cy="748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71513" rotWithShape="0" algn="bl" dir="2160000" dist="3905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Official k8s Gateway API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CRDs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3" name="Google Shape;1143;p191"/>
          <p:cNvSpPr/>
          <p:nvPr/>
        </p:nvSpPr>
        <p:spPr>
          <a:xfrm>
            <a:off x="6750450" y="2645775"/>
            <a:ext cx="1631700" cy="748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71513" rotWithShape="0" algn="bl" dir="2160000" dist="3905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EnvoyGateway extra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CRDs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144;p191"/>
          <p:cNvSpPr/>
          <p:nvPr/>
        </p:nvSpPr>
        <p:spPr>
          <a:xfrm>
            <a:off x="5375400" y="3767350"/>
            <a:ext cx="1785600" cy="748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71513" rotWithShape="0" algn="bl" dir="2160000" dist="3905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Envoy Gateway Controller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45" name="Google Shape;1145;p191"/>
          <p:cNvCxnSpPr>
            <a:stCxn id="1141" idx="2"/>
            <a:endCxn id="1142" idx="0"/>
          </p:cNvCxnSpPr>
          <p:nvPr/>
        </p:nvCxnSpPr>
        <p:spPr>
          <a:xfrm flipH="1">
            <a:off x="4943000" y="2059900"/>
            <a:ext cx="13251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191"/>
          <p:cNvCxnSpPr>
            <a:stCxn id="1141" idx="2"/>
            <a:endCxn id="1143" idx="0"/>
          </p:cNvCxnSpPr>
          <p:nvPr/>
        </p:nvCxnSpPr>
        <p:spPr>
          <a:xfrm>
            <a:off x="6268100" y="2059900"/>
            <a:ext cx="12981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191"/>
          <p:cNvCxnSpPr>
            <a:stCxn id="1141" idx="2"/>
            <a:endCxn id="1144" idx="0"/>
          </p:cNvCxnSpPr>
          <p:nvPr/>
        </p:nvCxnSpPr>
        <p:spPr>
          <a:xfrm>
            <a:off x="6268100" y="2059900"/>
            <a:ext cx="0" cy="17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8" name="Google Shape;1148;p191"/>
          <p:cNvSpPr/>
          <p:nvPr/>
        </p:nvSpPr>
        <p:spPr>
          <a:xfrm>
            <a:off x="301875" y="1061300"/>
            <a:ext cx="3185100" cy="2474100"/>
          </a:xfrm>
          <a:prstGeom prst="verticalScrol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871538" rotWithShape="0" algn="bl" dir="2280000" dist="400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kind: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GatewayAPI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apiVersion: operator.tigera.io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name: tigera-secure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spec: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… customizations …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191"/>
          <p:cNvSpPr txBox="1"/>
          <p:nvPr/>
        </p:nvSpPr>
        <p:spPr>
          <a:xfrm>
            <a:off x="301875" y="3772000"/>
            <a:ext cx="4384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Calico Ingress Gateway requires a proxy to route to external traffic according to rules hence the use of Envoy Proxy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92"/>
          <p:cNvSpPr/>
          <p:nvPr/>
        </p:nvSpPr>
        <p:spPr>
          <a:xfrm>
            <a:off x="3313875" y="1859000"/>
            <a:ext cx="5240700" cy="241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5" name="Google Shape;1155;p192"/>
          <p:cNvSpPr/>
          <p:nvPr/>
        </p:nvSpPr>
        <p:spPr>
          <a:xfrm>
            <a:off x="301875" y="1859000"/>
            <a:ext cx="3012000" cy="241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6" name="Google Shape;1156;p19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Calico Ingress Gateway Roadmap</a:t>
            </a:r>
            <a:endParaRPr/>
          </a:p>
        </p:txBody>
      </p:sp>
      <p:sp>
        <p:nvSpPr>
          <p:cNvPr id="1157" name="Google Shape;1157;p192"/>
          <p:cNvSpPr/>
          <p:nvPr/>
        </p:nvSpPr>
        <p:spPr>
          <a:xfrm>
            <a:off x="3313775" y="1189775"/>
            <a:ext cx="5564100" cy="669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Tomorrow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192"/>
          <p:cNvSpPr/>
          <p:nvPr/>
        </p:nvSpPr>
        <p:spPr>
          <a:xfrm>
            <a:off x="301875" y="1190004"/>
            <a:ext cx="3347919" cy="669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Today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192"/>
          <p:cNvSpPr/>
          <p:nvPr/>
        </p:nvSpPr>
        <p:spPr>
          <a:xfrm>
            <a:off x="749925" y="2627825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Envoy Gateway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160;p192"/>
          <p:cNvSpPr/>
          <p:nvPr/>
        </p:nvSpPr>
        <p:spPr>
          <a:xfrm>
            <a:off x="749925" y="3264875"/>
            <a:ext cx="2115900" cy="492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61" name="Google Shape;1161;p192"/>
          <p:cNvGrpSpPr/>
          <p:nvPr/>
        </p:nvGrpSpPr>
        <p:grpSpPr>
          <a:xfrm>
            <a:off x="3649800" y="1951191"/>
            <a:ext cx="4743056" cy="2036792"/>
            <a:chOff x="3649800" y="1951191"/>
            <a:chExt cx="4743056" cy="2036792"/>
          </a:xfrm>
        </p:grpSpPr>
        <p:pic>
          <p:nvPicPr>
            <p:cNvPr id="1162" name="Google Shape;1162;p1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68220" y="3337238"/>
              <a:ext cx="542378" cy="530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1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50135" y="3337255"/>
              <a:ext cx="542378" cy="530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1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21021" y="3337238"/>
              <a:ext cx="542378" cy="530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5" name="Google Shape;1165;p192"/>
            <p:cNvSpPr txBox="1"/>
            <p:nvPr/>
          </p:nvSpPr>
          <p:spPr>
            <a:xfrm>
              <a:off x="4644325" y="3795125"/>
              <a:ext cx="590164" cy="192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Poppins"/>
                  <a:ea typeface="Poppins"/>
                  <a:cs typeface="Poppins"/>
                  <a:sym typeface="Poppins"/>
                </a:rPr>
                <a:t>catalog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66" name="Google Shape;1166;p192"/>
            <p:cNvSpPr txBox="1"/>
            <p:nvPr/>
          </p:nvSpPr>
          <p:spPr>
            <a:xfrm>
              <a:off x="5682675" y="3795125"/>
              <a:ext cx="590164" cy="192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Poppins"/>
                  <a:ea typeface="Poppins"/>
                  <a:cs typeface="Poppins"/>
                  <a:sym typeface="Poppins"/>
                </a:rPr>
                <a:t>product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67" name="Google Shape;1167;p192"/>
            <p:cNvSpPr txBox="1"/>
            <p:nvPr/>
          </p:nvSpPr>
          <p:spPr>
            <a:xfrm>
              <a:off x="6637275" y="3795125"/>
              <a:ext cx="716150" cy="192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Poppins"/>
                  <a:ea typeface="Poppins"/>
                  <a:cs typeface="Poppins"/>
                  <a:sym typeface="Poppins"/>
                </a:rPr>
                <a:t>customer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68" name="Google Shape;1168;p192"/>
            <p:cNvSpPr/>
            <p:nvPr/>
          </p:nvSpPr>
          <p:spPr>
            <a:xfrm>
              <a:off x="3649800" y="2350375"/>
              <a:ext cx="4743056" cy="72289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Poppins"/>
                  <a:ea typeface="Poppins"/>
                  <a:cs typeface="Poppins"/>
                  <a:sym typeface="Poppins"/>
                </a:rPr>
                <a:t>Calico Ingress Gateway</a:t>
              </a:r>
              <a:endParaRPr b="1"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69" name="Google Shape;1169;p192"/>
            <p:cNvCxnSpPr/>
            <p:nvPr/>
          </p:nvCxnSpPr>
          <p:spPr>
            <a:xfrm flipH="1">
              <a:off x="5997722" y="1951191"/>
              <a:ext cx="929" cy="373174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70" name="Google Shape;1170;p192"/>
            <p:cNvSpPr txBox="1"/>
            <p:nvPr/>
          </p:nvSpPr>
          <p:spPr>
            <a:xfrm>
              <a:off x="6137799" y="1951198"/>
              <a:ext cx="634389" cy="298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Poppins"/>
                  <a:ea typeface="Poppins"/>
                  <a:cs typeface="Poppins"/>
                  <a:sym typeface="Poppins"/>
                </a:rPr>
                <a:t>External Traffic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1" name="Google Shape;1171;p192"/>
            <p:cNvSpPr/>
            <p:nvPr/>
          </p:nvSpPr>
          <p:spPr>
            <a:xfrm>
              <a:off x="4780849" y="2603450"/>
              <a:ext cx="590164" cy="359905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WAF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2" name="Google Shape;1172;p192"/>
            <p:cNvSpPr/>
            <p:nvPr/>
          </p:nvSpPr>
          <p:spPr>
            <a:xfrm>
              <a:off x="5471929" y="2603450"/>
              <a:ext cx="955486" cy="359905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Observability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3" name="Google Shape;1173;p192"/>
            <p:cNvSpPr/>
            <p:nvPr/>
          </p:nvSpPr>
          <p:spPr>
            <a:xfrm>
              <a:off x="3738569" y="2613174"/>
              <a:ext cx="955486" cy="359905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Envoy Gateway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4" name="Google Shape;1174;p192"/>
            <p:cNvSpPr/>
            <p:nvPr/>
          </p:nvSpPr>
          <p:spPr>
            <a:xfrm>
              <a:off x="6528331" y="2603450"/>
              <a:ext cx="1025355" cy="359905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Gateway Management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5" name="Google Shape;1175;p192"/>
            <p:cNvSpPr/>
            <p:nvPr/>
          </p:nvSpPr>
          <p:spPr>
            <a:xfrm>
              <a:off x="7654600" y="2603450"/>
              <a:ext cx="634389" cy="359905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76" name="Google Shape;1176;p192"/>
            <p:cNvCxnSpPr>
              <a:stCxn id="1168" idx="2"/>
              <a:endCxn id="1162" idx="0"/>
            </p:cNvCxnSpPr>
            <p:nvPr/>
          </p:nvCxnSpPr>
          <p:spPr>
            <a:xfrm flipH="1">
              <a:off x="4939528" y="3073274"/>
              <a:ext cx="1081800" cy="26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77" name="Google Shape;1177;p192"/>
            <p:cNvCxnSpPr>
              <a:stCxn id="1168" idx="2"/>
              <a:endCxn id="1164" idx="0"/>
            </p:cNvCxnSpPr>
            <p:nvPr/>
          </p:nvCxnSpPr>
          <p:spPr>
            <a:xfrm>
              <a:off x="6021328" y="3073274"/>
              <a:ext cx="970800" cy="26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78" name="Google Shape;1178;p192"/>
            <p:cNvCxnSpPr>
              <a:stCxn id="1168" idx="2"/>
              <a:endCxn id="1163" idx="0"/>
            </p:cNvCxnSpPr>
            <p:nvPr/>
          </p:nvCxnSpPr>
          <p:spPr>
            <a:xfrm>
              <a:off x="6021328" y="3073274"/>
              <a:ext cx="0" cy="26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93"/>
          <p:cNvSpPr txBox="1"/>
          <p:nvPr>
            <p:ph idx="1" type="body"/>
          </p:nvPr>
        </p:nvSpPr>
        <p:spPr>
          <a:xfrm>
            <a:off x="380995" y="1556552"/>
            <a:ext cx="4899000" cy="20304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5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b="1" i="1" sz="2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1"/>
          <p:cNvSpPr txBox="1"/>
          <p:nvPr>
            <p:ph idx="1" type="body"/>
          </p:nvPr>
        </p:nvSpPr>
        <p:spPr>
          <a:xfrm>
            <a:off x="2927375" y="604575"/>
            <a:ext cx="5518200" cy="3841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342900" lvl="0" marL="914400" rtl="0" algn="l">
              <a:spcBef>
                <a:spcPts val="3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Kubernetes’ Native Limitations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Ingress Features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Legacy Ingress API vs Gateway API</a:t>
            </a:r>
            <a:endParaRPr sz="1800">
              <a:solidFill>
                <a:srgbClr val="2F2F2F"/>
              </a:solidFill>
            </a:endParaRPr>
          </a:p>
          <a:p>
            <a:pPr indent="-342900" lvl="0" marL="914400" rtl="0" algn="l">
              <a:spcBef>
                <a:spcPts val="1400"/>
              </a:spcBef>
              <a:spcAft>
                <a:spcPts val="1400"/>
              </a:spcAft>
              <a:buClr>
                <a:srgbClr val="2F2F2F"/>
              </a:buClr>
              <a:buSzPts val="1800"/>
              <a:buChar char="●"/>
            </a:pPr>
            <a:r>
              <a:rPr lang="en" sz="1800">
                <a:solidFill>
                  <a:srgbClr val="2F2F2F"/>
                </a:solidFill>
              </a:rPr>
              <a:t>Calico Ingress Gateway</a:t>
            </a:r>
            <a:endParaRPr sz="1800">
              <a:solidFill>
                <a:srgbClr val="2F2F2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82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Kubernetes Needs an Ingress Controller</a:t>
            </a:r>
            <a:endParaRPr/>
          </a:p>
        </p:txBody>
      </p:sp>
      <p:sp>
        <p:nvSpPr>
          <p:cNvPr id="946" name="Google Shape;946;p182"/>
          <p:cNvSpPr txBox="1"/>
          <p:nvPr/>
        </p:nvSpPr>
        <p:spPr>
          <a:xfrm>
            <a:off x="301875" y="898525"/>
            <a:ext cx="8461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Kubernetes provides three core service types for exposing apps: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ClusterIP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NodePort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LoadBalancer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Each solves a piece of the puzzle, but gaps remain.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47" name="Google Shape;947;p182"/>
          <p:cNvGrpSpPr/>
          <p:nvPr/>
        </p:nvGrpSpPr>
        <p:grpSpPr>
          <a:xfrm>
            <a:off x="380988" y="2576525"/>
            <a:ext cx="8520337" cy="1814450"/>
            <a:chOff x="380988" y="2576525"/>
            <a:chExt cx="8520337" cy="1814450"/>
          </a:xfrm>
        </p:grpSpPr>
        <p:grpSp>
          <p:nvGrpSpPr>
            <p:cNvPr id="948" name="Google Shape;948;p182"/>
            <p:cNvGrpSpPr/>
            <p:nvPr/>
          </p:nvGrpSpPr>
          <p:grpSpPr>
            <a:xfrm>
              <a:off x="380988" y="2576525"/>
              <a:ext cx="4923036" cy="1814450"/>
              <a:chOff x="4220963" y="0"/>
              <a:chExt cx="4923036" cy="1814450"/>
            </a:xfrm>
          </p:grpSpPr>
          <p:sp>
            <p:nvSpPr>
              <p:cNvPr id="949" name="Google Shape;949;p182"/>
              <p:cNvSpPr/>
              <p:nvPr/>
            </p:nvSpPr>
            <p:spPr>
              <a:xfrm>
                <a:off x="6387100" y="363050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50" name="Google Shape;950;p18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38763" y="753425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1" name="Google Shape;951;p18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572673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2" name="Google Shape;952;p18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0575" y="0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3" name="Google Shape;953;p18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1195973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54" name="Google Shape;954;p182"/>
              <p:cNvCxnSpPr>
                <a:endCxn id="953" idx="1"/>
              </p:cNvCxnSpPr>
              <p:nvPr/>
            </p:nvCxnSpPr>
            <p:spPr>
              <a:xfrm>
                <a:off x="7380371" y="1052268"/>
                <a:ext cx="459900" cy="351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5" name="Google Shape;955;p182"/>
              <p:cNvCxnSpPr>
                <a:endCxn id="950" idx="3"/>
              </p:cNvCxnSpPr>
              <p:nvPr/>
            </p:nvCxnSpPr>
            <p:spPr>
              <a:xfrm flipH="1">
                <a:off x="7389288" y="778338"/>
                <a:ext cx="479100" cy="243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56" name="Google Shape;956;p182"/>
              <p:cNvSpPr txBox="1"/>
              <p:nvPr/>
            </p:nvSpPr>
            <p:spPr>
              <a:xfrm>
                <a:off x="6626088" y="1291050"/>
                <a:ext cx="975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/>
                  <a:t>Cluster IP</a:t>
                </a:r>
                <a:endParaRPr b="1" sz="1200"/>
              </a:p>
            </p:txBody>
          </p:sp>
          <p:pic>
            <p:nvPicPr>
              <p:cNvPr id="957" name="Google Shape;957;p18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20963" y="528850"/>
                <a:ext cx="828787" cy="986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8" name="Google Shape;958;p182"/>
              <p:cNvSpPr/>
              <p:nvPr/>
            </p:nvSpPr>
            <p:spPr>
              <a:xfrm>
                <a:off x="5551475" y="912800"/>
                <a:ext cx="333900" cy="351900"/>
              </a:xfrm>
              <a:prstGeom prst="mathMultiply">
                <a:avLst>
                  <a:gd fmla="val 23520" name="adj1"/>
                </a:avLst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59" name="Google Shape;959;p182"/>
              <p:cNvCxnSpPr>
                <a:stCxn id="957" idx="3"/>
                <a:endCxn id="958" idx="0"/>
              </p:cNvCxnSpPr>
              <p:nvPr/>
            </p:nvCxnSpPr>
            <p:spPr>
              <a:xfrm flipH="1" rot="10800000">
                <a:off x="5049750" y="997337"/>
                <a:ext cx="582000" cy="24900"/>
              </a:xfrm>
              <a:prstGeom prst="curvedConnector3">
                <a:avLst>
                  <a:gd fmla="val 47546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0" name="Google Shape;960;p182"/>
              <p:cNvCxnSpPr>
                <a:stCxn id="958" idx="2"/>
                <a:endCxn id="949" idx="1"/>
              </p:cNvCxnSpPr>
              <p:nvPr/>
            </p:nvCxnSpPr>
            <p:spPr>
              <a:xfrm flipH="1" rot="10800000">
                <a:off x="5805181" y="1088682"/>
                <a:ext cx="582000" cy="91500"/>
              </a:xfrm>
              <a:prstGeom prst="curvedConnector3">
                <a:avLst>
                  <a:gd fmla="val 5244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961" name="Google Shape;961;p182"/>
            <p:cNvSpPr txBox="1"/>
            <p:nvPr/>
          </p:nvSpPr>
          <p:spPr>
            <a:xfrm>
              <a:off x="5304025" y="3086700"/>
              <a:ext cx="35973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Poppins"/>
                <a:buChar char="●"/>
              </a:pPr>
              <a:r>
                <a:rPr lang="en" sz="12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Internal-only access</a:t>
              </a:r>
              <a:endParaRPr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Poppins"/>
                <a:buChar char="●"/>
              </a:pPr>
              <a:r>
                <a:rPr lang="en" sz="12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No HTTP-aware routing</a:t>
              </a:r>
              <a:endParaRPr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Poppins"/>
                <a:buChar char="●"/>
              </a:pPr>
              <a:r>
                <a:rPr lang="en" sz="12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Manual TLS management</a:t>
              </a:r>
              <a:endParaRPr sz="2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83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Kubernetes Needs an Ingress Controller</a:t>
            </a:r>
            <a:endParaRPr/>
          </a:p>
        </p:txBody>
      </p:sp>
      <p:sp>
        <p:nvSpPr>
          <p:cNvPr id="967" name="Google Shape;967;p183"/>
          <p:cNvSpPr txBox="1"/>
          <p:nvPr/>
        </p:nvSpPr>
        <p:spPr>
          <a:xfrm>
            <a:off x="301875" y="898525"/>
            <a:ext cx="8461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Kubernetes provides three core service types for exposing apps: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ClusterIP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NodePort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LoadBalancer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Each solves a piece of the puzzle, but gaps remain.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68" name="Google Shape;968;p183"/>
          <p:cNvGrpSpPr/>
          <p:nvPr/>
        </p:nvGrpSpPr>
        <p:grpSpPr>
          <a:xfrm>
            <a:off x="380988" y="2576525"/>
            <a:ext cx="8520337" cy="2070375"/>
            <a:chOff x="380988" y="2576525"/>
            <a:chExt cx="8520337" cy="2070375"/>
          </a:xfrm>
        </p:grpSpPr>
        <p:grpSp>
          <p:nvGrpSpPr>
            <p:cNvPr id="969" name="Google Shape;969;p183"/>
            <p:cNvGrpSpPr/>
            <p:nvPr/>
          </p:nvGrpSpPr>
          <p:grpSpPr>
            <a:xfrm>
              <a:off x="380988" y="2576525"/>
              <a:ext cx="4923036" cy="1814450"/>
              <a:chOff x="4220963" y="2144725"/>
              <a:chExt cx="4923036" cy="1814450"/>
            </a:xfrm>
          </p:grpSpPr>
          <p:sp>
            <p:nvSpPr>
              <p:cNvPr id="970" name="Google Shape;970;p183"/>
              <p:cNvSpPr/>
              <p:nvPr/>
            </p:nvSpPr>
            <p:spPr>
              <a:xfrm>
                <a:off x="6387100" y="2507775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71" name="Google Shape;971;p1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38763" y="2898150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2" name="Google Shape;972;p18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2717398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3" name="Google Shape;973;p18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0575" y="2144725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4" name="Google Shape;974;p18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3340698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75" name="Google Shape;975;p183"/>
              <p:cNvCxnSpPr>
                <a:endCxn id="974" idx="1"/>
              </p:cNvCxnSpPr>
              <p:nvPr/>
            </p:nvCxnSpPr>
            <p:spPr>
              <a:xfrm>
                <a:off x="7380371" y="3196993"/>
                <a:ext cx="459900" cy="351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183"/>
              <p:cNvCxnSpPr>
                <a:endCxn id="971" idx="3"/>
              </p:cNvCxnSpPr>
              <p:nvPr/>
            </p:nvCxnSpPr>
            <p:spPr>
              <a:xfrm flipH="1">
                <a:off x="7389288" y="2923063"/>
                <a:ext cx="479100" cy="243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77" name="Google Shape;977;p183"/>
              <p:cNvSpPr txBox="1"/>
              <p:nvPr/>
            </p:nvSpPr>
            <p:spPr>
              <a:xfrm>
                <a:off x="6626088" y="3435775"/>
                <a:ext cx="975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/>
                  <a:t>NodePort</a:t>
                </a:r>
                <a:endParaRPr b="1" sz="1200"/>
              </a:p>
            </p:txBody>
          </p:sp>
          <p:pic>
            <p:nvPicPr>
              <p:cNvPr id="978" name="Google Shape;978;p18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20963" y="2673575"/>
                <a:ext cx="828787" cy="986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9" name="Google Shape;979;p18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453213" y="2310861"/>
                <a:ext cx="479100" cy="467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0" name="Google Shape;980;p18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244313" y="2526486"/>
                <a:ext cx="479100" cy="467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1" name="Google Shape;981;p18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038838" y="2788523"/>
                <a:ext cx="479100" cy="46787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82" name="Google Shape;982;p183"/>
              <p:cNvCxnSpPr>
                <a:endCxn id="980" idx="0"/>
              </p:cNvCxnSpPr>
              <p:nvPr/>
            </p:nvCxnSpPr>
            <p:spPr>
              <a:xfrm flipH="1" rot="10800000">
                <a:off x="5077162" y="2526486"/>
                <a:ext cx="1406700" cy="641400"/>
              </a:xfrm>
              <a:prstGeom prst="curvedConnector4">
                <a:avLst>
                  <a:gd fmla="val 41485" name="adj1"/>
                  <a:gd fmla="val 137126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3" name="Google Shape;983;p183"/>
              <p:cNvCxnSpPr>
                <a:endCxn id="981" idx="0"/>
              </p:cNvCxnSpPr>
              <p:nvPr/>
            </p:nvCxnSpPr>
            <p:spPr>
              <a:xfrm flipH="1" rot="10800000">
                <a:off x="5094287" y="2788523"/>
                <a:ext cx="1184100" cy="387900"/>
              </a:xfrm>
              <a:prstGeom prst="curvedConnector4">
                <a:avLst>
                  <a:gd fmla="val 39885" name="adj1"/>
                  <a:gd fmla="val 161388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4" name="Google Shape;984;p183"/>
              <p:cNvCxnSpPr>
                <a:endCxn id="981" idx="1"/>
              </p:cNvCxnSpPr>
              <p:nvPr/>
            </p:nvCxnSpPr>
            <p:spPr>
              <a:xfrm flipH="1" rot="10800000">
                <a:off x="5059938" y="3022458"/>
                <a:ext cx="978900" cy="1368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183"/>
              <p:cNvCxnSpPr/>
              <p:nvPr/>
            </p:nvCxnSpPr>
            <p:spPr>
              <a:xfrm flipH="1" rot="5400000">
                <a:off x="6665375" y="2975250"/>
                <a:ext cx="188400" cy="16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986" name="Google Shape;986;p183"/>
            <p:cNvSpPr txBox="1"/>
            <p:nvPr/>
          </p:nvSpPr>
          <p:spPr>
            <a:xfrm>
              <a:off x="5304025" y="2735300"/>
              <a:ext cx="3597300" cy="19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Exposes apps on a static port (30000-32767) on </a:t>
              </a:r>
              <a:r>
                <a:rPr i="1"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every node</a:t>
              </a: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.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Security risks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Open firewall rules for high ports.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No load balancing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Clients must handle node failures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Port conflicts</a:t>
              </a:r>
              <a:endParaRPr sz="1100">
                <a:solidFill>
                  <a:srgbClr val="40404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highlight>
                    <a:srgbClr val="FFFFFF"/>
                  </a:highlight>
                  <a:latin typeface="Poppins"/>
                  <a:ea typeface="Poppins"/>
                  <a:cs typeface="Poppins"/>
                  <a:sym typeface="Poppins"/>
                </a:rPr>
                <a:t>Only one service per port across the cluster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84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Kubernetes Needs an Ingress Controller</a:t>
            </a:r>
            <a:endParaRPr/>
          </a:p>
        </p:txBody>
      </p:sp>
      <p:sp>
        <p:nvSpPr>
          <p:cNvPr id="992" name="Google Shape;992;p184"/>
          <p:cNvSpPr txBox="1"/>
          <p:nvPr/>
        </p:nvSpPr>
        <p:spPr>
          <a:xfrm>
            <a:off x="301875" y="898525"/>
            <a:ext cx="8461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Kubernetes provides three core service types for exposing apps: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ClusterIP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NodePort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○"/>
            </a:pPr>
            <a:r>
              <a:rPr lang="en" sz="10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LoadBalancer</a:t>
            </a:r>
            <a:endParaRPr sz="105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Each solves a piece of the puzzle, but gaps remain.</a:t>
            </a:r>
            <a:endParaRPr sz="1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3" name="Google Shape;993;p184"/>
          <p:cNvGrpSpPr/>
          <p:nvPr/>
        </p:nvGrpSpPr>
        <p:grpSpPr>
          <a:xfrm>
            <a:off x="380988" y="2576525"/>
            <a:ext cx="8520337" cy="1814450"/>
            <a:chOff x="380988" y="2576525"/>
            <a:chExt cx="8520337" cy="1814450"/>
          </a:xfrm>
        </p:grpSpPr>
        <p:grpSp>
          <p:nvGrpSpPr>
            <p:cNvPr id="994" name="Google Shape;994;p184"/>
            <p:cNvGrpSpPr/>
            <p:nvPr/>
          </p:nvGrpSpPr>
          <p:grpSpPr>
            <a:xfrm>
              <a:off x="380988" y="2576525"/>
              <a:ext cx="4923036" cy="1814450"/>
              <a:chOff x="4220963" y="4519475"/>
              <a:chExt cx="4923036" cy="1814450"/>
            </a:xfrm>
          </p:grpSpPr>
          <p:sp>
            <p:nvSpPr>
              <p:cNvPr id="995" name="Google Shape;995;p184"/>
              <p:cNvSpPr/>
              <p:nvPr/>
            </p:nvSpPr>
            <p:spPr>
              <a:xfrm>
                <a:off x="6387100" y="4882525"/>
                <a:ext cx="2432100" cy="14514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96" name="Google Shape;996;p1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38763" y="5272900"/>
                <a:ext cx="550525" cy="537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7" name="Google Shape;997;p18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5092148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8" name="Google Shape;998;p18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0575" y="4519475"/>
                <a:ext cx="753423" cy="75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9" name="Google Shape;999;p18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40271" y="5715448"/>
                <a:ext cx="426375" cy="4163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00" name="Google Shape;1000;p184"/>
              <p:cNvCxnSpPr>
                <a:endCxn id="999" idx="1"/>
              </p:cNvCxnSpPr>
              <p:nvPr/>
            </p:nvCxnSpPr>
            <p:spPr>
              <a:xfrm>
                <a:off x="7380371" y="5571743"/>
                <a:ext cx="459900" cy="351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184"/>
              <p:cNvCxnSpPr>
                <a:endCxn id="996" idx="3"/>
              </p:cNvCxnSpPr>
              <p:nvPr/>
            </p:nvCxnSpPr>
            <p:spPr>
              <a:xfrm flipH="1">
                <a:off x="7389288" y="5297813"/>
                <a:ext cx="479100" cy="2439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02" name="Google Shape;1002;p184"/>
              <p:cNvSpPr txBox="1"/>
              <p:nvPr/>
            </p:nvSpPr>
            <p:spPr>
              <a:xfrm>
                <a:off x="6626100" y="5810525"/>
                <a:ext cx="1327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/>
                  <a:t>Load Balancer</a:t>
                </a:r>
                <a:endParaRPr b="1" sz="1200"/>
              </a:p>
            </p:txBody>
          </p:sp>
          <p:pic>
            <p:nvPicPr>
              <p:cNvPr id="1003" name="Google Shape;1003;p18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20963" y="5048325"/>
                <a:ext cx="828787" cy="986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4" name="Google Shape;1004;p18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04152" y="5227451"/>
                <a:ext cx="628550" cy="62852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05" name="Google Shape;1005;p184"/>
              <p:cNvCxnSpPr>
                <a:stCxn id="1003" idx="3"/>
                <a:endCxn id="1004" idx="1"/>
              </p:cNvCxnSpPr>
              <p:nvPr/>
            </p:nvCxnSpPr>
            <p:spPr>
              <a:xfrm>
                <a:off x="5049750" y="5541712"/>
                <a:ext cx="354300" cy="600"/>
              </a:xfrm>
              <a:prstGeom prst="curvedConnector3">
                <a:avLst>
                  <a:gd fmla="val 50014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6" name="Google Shape;1006;p184"/>
              <p:cNvCxnSpPr>
                <a:stCxn id="1004" idx="3"/>
                <a:endCxn id="996" idx="1"/>
              </p:cNvCxnSpPr>
              <p:nvPr/>
            </p:nvCxnSpPr>
            <p:spPr>
              <a:xfrm>
                <a:off x="6032702" y="5541713"/>
                <a:ext cx="806100" cy="600"/>
              </a:xfrm>
              <a:prstGeom prst="curvedConnector3">
                <a:avLst>
                  <a:gd fmla="val 49998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07" name="Google Shape;1007;p184"/>
            <p:cNvSpPr txBox="1"/>
            <p:nvPr/>
          </p:nvSpPr>
          <p:spPr>
            <a:xfrm>
              <a:off x="5304025" y="2576525"/>
              <a:ext cx="3597300" cy="171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Cloud or Vendor specific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Requires AWS/GCP/Azure.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Needs Integration On-prem.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Costly and wasteful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Provisions one LB per service ($$$).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Still no HTTP features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100"/>
                <a:buFont typeface="Poppins"/>
                <a:buChar char="○"/>
              </a:pPr>
              <a:r>
                <a:rPr lang="en" sz="11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rPr>
                <a:t>L4 (TCP) only unless using cloud-specific add-ons.</a:t>
              </a:r>
              <a:endParaRPr sz="11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85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Kubernetes Needs an Ingress Controller</a:t>
            </a:r>
            <a:endParaRPr/>
          </a:p>
        </p:txBody>
      </p:sp>
      <p:sp>
        <p:nvSpPr>
          <p:cNvPr id="1013" name="Google Shape;1013;p185"/>
          <p:cNvSpPr txBox="1"/>
          <p:nvPr/>
        </p:nvSpPr>
        <p:spPr>
          <a:xfrm>
            <a:off x="301875" y="1084325"/>
            <a:ext cx="84612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So how do we solve this?</a:t>
            </a:r>
            <a:endParaRPr sz="18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Enter </a:t>
            </a:r>
            <a:r>
              <a:rPr b="1" lang="en" sz="18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Ingress Controllers</a:t>
            </a:r>
            <a:r>
              <a:rPr lang="en" sz="18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 the Swiss Army knife for Kubernetes traffic.</a:t>
            </a:r>
            <a:endParaRPr sz="18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14" name="Google Shape;1014;p185"/>
          <p:cNvGrpSpPr/>
          <p:nvPr/>
        </p:nvGrpSpPr>
        <p:grpSpPr>
          <a:xfrm>
            <a:off x="301863" y="2492288"/>
            <a:ext cx="8693362" cy="2162112"/>
            <a:chOff x="301863" y="2492288"/>
            <a:chExt cx="8693362" cy="2162112"/>
          </a:xfrm>
        </p:grpSpPr>
        <p:grpSp>
          <p:nvGrpSpPr>
            <p:cNvPr id="1015" name="Google Shape;1015;p185"/>
            <p:cNvGrpSpPr/>
            <p:nvPr/>
          </p:nvGrpSpPr>
          <p:grpSpPr>
            <a:xfrm>
              <a:off x="301863" y="2492288"/>
              <a:ext cx="8693362" cy="2162112"/>
              <a:chOff x="301863" y="2492288"/>
              <a:chExt cx="8693362" cy="2162112"/>
            </a:xfrm>
          </p:grpSpPr>
          <p:sp>
            <p:nvSpPr>
              <p:cNvPr id="1016" name="Google Shape;1016;p185"/>
              <p:cNvSpPr txBox="1"/>
              <p:nvPr/>
            </p:nvSpPr>
            <p:spPr>
              <a:xfrm>
                <a:off x="5304025" y="2576525"/>
                <a:ext cx="3691200" cy="15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11150" lvl="0" marL="45720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04040"/>
                  </a:buClr>
                  <a:buSzPts val="1300"/>
                  <a:buFont typeface="Poppins"/>
                  <a:buChar char="●"/>
                </a:pPr>
                <a:r>
                  <a:rPr lang="en" sz="1300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Requires a Load Balancer but can be used for as many services you need.</a:t>
                </a:r>
                <a:endParaRPr sz="13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-3111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300"/>
                  <a:buFont typeface="Poppins"/>
                  <a:buChar char="●"/>
                </a:pPr>
                <a:r>
                  <a:rPr lang="en" sz="1300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Single entrypoint for all HTTP/S traffic.</a:t>
                </a:r>
                <a:endParaRPr sz="13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-3111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300"/>
                  <a:buFont typeface="Poppins"/>
                  <a:buChar char="●"/>
                </a:pPr>
                <a:r>
                  <a:rPr lang="en" sz="1300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Portable (works anywhere K8s runs)</a:t>
                </a:r>
                <a:endParaRPr sz="13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-3111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300"/>
                  <a:buFont typeface="Poppins"/>
                  <a:buChar char="●"/>
                </a:pPr>
                <a:r>
                  <a:rPr lang="en" sz="1300">
                    <a:solidFill>
                      <a:srgbClr val="404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Rich features (TLS, routing, auth, etc.)</a:t>
                </a:r>
                <a:endParaRPr sz="1300">
                  <a:solidFill>
                    <a:srgbClr val="40404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17" name="Google Shape;1017;p185"/>
              <p:cNvGrpSpPr/>
              <p:nvPr/>
            </p:nvGrpSpPr>
            <p:grpSpPr>
              <a:xfrm>
                <a:off x="301863" y="2492288"/>
                <a:ext cx="4981261" cy="2162112"/>
                <a:chOff x="-12" y="211538"/>
                <a:chExt cx="4981261" cy="2162112"/>
              </a:xfrm>
            </p:grpSpPr>
            <p:sp>
              <p:nvSpPr>
                <p:cNvPr id="1018" name="Google Shape;1018;p185"/>
                <p:cNvSpPr/>
                <p:nvPr/>
              </p:nvSpPr>
              <p:spPr>
                <a:xfrm>
                  <a:off x="2224350" y="653125"/>
                  <a:ext cx="2432100" cy="145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2F3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019" name="Google Shape;1019;p18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304288" y="1043825"/>
                  <a:ext cx="550525" cy="537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0" name="Google Shape;1020;p18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801446" y="855273"/>
                  <a:ext cx="426375" cy="416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1" name="Google Shape;1021;p18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227825" y="290075"/>
                  <a:ext cx="753423" cy="7534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2" name="Google Shape;1022;p18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801446" y="1463848"/>
                  <a:ext cx="426375" cy="416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23" name="Google Shape;1023;p185"/>
                <p:cNvSpPr txBox="1"/>
                <p:nvPr/>
              </p:nvSpPr>
              <p:spPr>
                <a:xfrm>
                  <a:off x="2304300" y="1568850"/>
                  <a:ext cx="1327800" cy="55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200"/>
                    <a:t>Load</a:t>
                  </a:r>
                  <a:br>
                    <a:rPr b="1" lang="en" sz="1200"/>
                  </a:br>
                  <a:r>
                    <a:rPr b="1" lang="en" sz="1200"/>
                    <a:t>Balancer</a:t>
                  </a:r>
                  <a:endParaRPr b="1" sz="1200"/>
                </a:p>
              </p:txBody>
            </p:sp>
            <p:pic>
              <p:nvPicPr>
                <p:cNvPr id="1024" name="Google Shape;1024;p185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212277" y="998376"/>
                  <a:ext cx="628550" cy="628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5" name="Google Shape;1025;p185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-12" y="211538"/>
                  <a:ext cx="828787" cy="986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6" name="Google Shape;1026;p185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-12" y="1386875"/>
                  <a:ext cx="828787" cy="986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7" name="Google Shape;1027;p185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3153000" y="823925"/>
                  <a:ext cx="479100" cy="479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8" name="Google Shape;1028;p185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3153000" y="1432500"/>
                  <a:ext cx="479100" cy="479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029" name="Google Shape;1029;p185"/>
                <p:cNvCxnSpPr>
                  <a:stCxn id="1024" idx="3"/>
                  <a:endCxn id="1019" idx="1"/>
                </p:cNvCxnSpPr>
                <p:nvPr/>
              </p:nvCxnSpPr>
              <p:spPr>
                <a:xfrm>
                  <a:off x="1840827" y="1312638"/>
                  <a:ext cx="463500" cy="600"/>
                </a:xfrm>
                <a:prstGeom prst="curvedConnector3">
                  <a:avLst>
                    <a:gd fmla="val 49996" name="adj1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030" name="Google Shape;1030;p185"/>
            <p:cNvCxnSpPr>
              <a:stCxn id="1025" idx="3"/>
              <a:endCxn id="1024" idx="0"/>
            </p:cNvCxnSpPr>
            <p:nvPr/>
          </p:nvCxnSpPr>
          <p:spPr>
            <a:xfrm>
              <a:off x="1130650" y="2985675"/>
              <a:ext cx="697800" cy="293400"/>
            </a:xfrm>
            <a:prstGeom prst="curvedConnector2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p185"/>
            <p:cNvCxnSpPr>
              <a:stCxn id="1026" idx="3"/>
              <a:endCxn id="1024" idx="2"/>
            </p:cNvCxnSpPr>
            <p:nvPr/>
          </p:nvCxnSpPr>
          <p:spPr>
            <a:xfrm flipH="1" rot="10800000">
              <a:off x="1130650" y="3907512"/>
              <a:ext cx="697800" cy="253500"/>
            </a:xfrm>
            <a:prstGeom prst="curvedConnector2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p185"/>
            <p:cNvCxnSpPr>
              <a:stCxn id="1019" idx="3"/>
              <a:endCxn id="1027" idx="1"/>
            </p:cNvCxnSpPr>
            <p:nvPr/>
          </p:nvCxnSpPr>
          <p:spPr>
            <a:xfrm flipH="1" rot="10800000">
              <a:off x="3156688" y="3344088"/>
              <a:ext cx="298200" cy="2493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3" name="Google Shape;1033;p185"/>
            <p:cNvCxnSpPr>
              <a:stCxn id="1027" idx="3"/>
              <a:endCxn id="1020" idx="1"/>
            </p:cNvCxnSpPr>
            <p:nvPr/>
          </p:nvCxnSpPr>
          <p:spPr>
            <a:xfrm>
              <a:off x="3933975" y="3344225"/>
              <a:ext cx="169200" cy="6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4" name="Google Shape;1034;p185"/>
            <p:cNvCxnSpPr>
              <a:stCxn id="1019" idx="3"/>
              <a:endCxn id="1028" idx="1"/>
            </p:cNvCxnSpPr>
            <p:nvPr/>
          </p:nvCxnSpPr>
          <p:spPr>
            <a:xfrm>
              <a:off x="3156688" y="3593388"/>
              <a:ext cx="298200" cy="3594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5" name="Google Shape;1035;p185"/>
            <p:cNvCxnSpPr>
              <a:stCxn id="1028" idx="3"/>
              <a:endCxn id="1022" idx="1"/>
            </p:cNvCxnSpPr>
            <p:nvPr/>
          </p:nvCxnSpPr>
          <p:spPr>
            <a:xfrm>
              <a:off x="3933975" y="3952800"/>
              <a:ext cx="169200" cy="6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86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Features: Solutions for Business</a:t>
            </a:r>
            <a:endParaRPr/>
          </a:p>
        </p:txBody>
      </p:sp>
      <p:sp>
        <p:nvSpPr>
          <p:cNvPr id="1041" name="Google Shape;1041;p186"/>
          <p:cNvSpPr txBox="1"/>
          <p:nvPr/>
        </p:nvSpPr>
        <p:spPr>
          <a:xfrm>
            <a:off x="301875" y="1219375"/>
            <a:ext cx="5102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External Access Management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Kubernetes Service (ClusterIP) is internal-only; Ingress exposes HTTP/HTTPS routes externally.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Traffic Routing Rules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Path-based routing (/api → backend-service), host-based routing (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app.example.com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).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TLS Termination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Handles SSL/TLS certificates (e.g., via Let’s Encrypt with cert-manager).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API Gateway Features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Rate limiting, authentication, request rewriting.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Standardization vs. Cloud LBs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Avoids cloud-specific Load Balancers (AWS ALB, GCP LB) for portability.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2" name="Google Shape;1042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975" y="988050"/>
            <a:ext cx="3359025" cy="33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87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Legacy Ingress API vs </a:t>
            </a:r>
            <a:r>
              <a:rPr lang="en"/>
              <a:t>Gateway API</a:t>
            </a:r>
            <a:endParaRPr/>
          </a:p>
        </p:txBody>
      </p:sp>
      <p:pic>
        <p:nvPicPr>
          <p:cNvPr id="1048" name="Google Shape;104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725" y="851775"/>
            <a:ext cx="7160552" cy="3449501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2160000" dist="285750">
              <a:srgbClr val="000000">
                <a:alpha val="66000"/>
              </a:srgbClr>
            </a:outerShdw>
          </a:effectLst>
        </p:spPr>
      </p:pic>
      <p:pic>
        <p:nvPicPr>
          <p:cNvPr id="1049" name="Google Shape;1049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75" y="898525"/>
            <a:ext cx="6708024" cy="2361100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2700000" dist="257175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88"/>
          <p:cNvSpPr txBox="1"/>
          <p:nvPr>
            <p:ph idx="1" type="body"/>
          </p:nvPr>
        </p:nvSpPr>
        <p:spPr>
          <a:xfrm>
            <a:off x="421900" y="5282025"/>
            <a:ext cx="3993000" cy="3490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Powered by Envoy Proxy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Leverages Envoy’s battle-tested L7/L4 data plane for high performance and observability.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Gateway API Native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Implements Kubernetes Gateway API standards (e.g., HTTPRoute, TCPRoute).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Exposes Advanced Features via custom policies</a:t>
            </a:r>
            <a:b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Traffic Control: ClientTrafficPolicy, BackendTrafficPolicy (timeouts, retries).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Security: SecurityPolicy (mTLS, WAF integration).</a:t>
            </a:r>
            <a:b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Extensibility: EnvoyExtensionPolicy (Wasm filters, custom logic).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1055" name="Google Shape;1055;p188"/>
          <p:cNvSpPr txBox="1"/>
          <p:nvPr>
            <p:ph type="title"/>
          </p:nvPr>
        </p:nvSpPr>
        <p:spPr>
          <a:xfrm>
            <a:off x="301875" y="215590"/>
            <a:ext cx="8379900" cy="492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Calico Ingress Gateway</a:t>
            </a:r>
            <a:endParaRPr/>
          </a:p>
        </p:txBody>
      </p:sp>
      <p:grpSp>
        <p:nvGrpSpPr>
          <p:cNvPr id="1056" name="Google Shape;1056;p188"/>
          <p:cNvGrpSpPr/>
          <p:nvPr/>
        </p:nvGrpSpPr>
        <p:grpSpPr>
          <a:xfrm>
            <a:off x="-181250" y="1145050"/>
            <a:ext cx="9095891" cy="3121849"/>
            <a:chOff x="-181250" y="1145050"/>
            <a:chExt cx="9095891" cy="3121849"/>
          </a:xfrm>
        </p:grpSpPr>
        <p:pic>
          <p:nvPicPr>
            <p:cNvPr id="1057" name="Google Shape;1057;p1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81250" y="1145050"/>
              <a:ext cx="3121850" cy="3121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8" name="Google Shape;1058;p188"/>
            <p:cNvGrpSpPr/>
            <p:nvPr/>
          </p:nvGrpSpPr>
          <p:grpSpPr>
            <a:xfrm>
              <a:off x="2692621" y="2338675"/>
              <a:ext cx="6222019" cy="845429"/>
              <a:chOff x="2839196" y="2157350"/>
              <a:chExt cx="6222019" cy="845429"/>
            </a:xfrm>
          </p:grpSpPr>
          <p:sp>
            <p:nvSpPr>
              <p:cNvPr id="1059" name="Google Shape;1059;p188"/>
              <p:cNvSpPr/>
              <p:nvPr/>
            </p:nvSpPr>
            <p:spPr>
              <a:xfrm rot="-5400000">
                <a:off x="2813841" y="2182705"/>
                <a:ext cx="843934" cy="793224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E45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0" name="Google Shape;1060;p188"/>
              <p:cNvSpPr/>
              <p:nvPr/>
            </p:nvSpPr>
            <p:spPr>
              <a:xfrm flipH="1" rot="5400000">
                <a:off x="5938214" y="-121716"/>
                <a:ext cx="843934" cy="5402066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1" name="Google Shape;1061;p188"/>
              <p:cNvSpPr txBox="1"/>
              <p:nvPr/>
            </p:nvSpPr>
            <p:spPr>
              <a:xfrm>
                <a:off x="3898370" y="2157516"/>
                <a:ext cx="5033622" cy="845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Extensions for Production (CRDs)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Traffic Control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ClientTrafficPolicy, BackendTrafficPolicy (timeouts, retries).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Security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SecurityPolicy (mTLS, WAF integration).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Extensibility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EnvoyExtensionPolicy (Wasm filters, custom logic).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1062" name="Google Shape;1062;p188"/>
            <p:cNvGrpSpPr/>
            <p:nvPr/>
          </p:nvGrpSpPr>
          <p:grpSpPr>
            <a:xfrm>
              <a:off x="2692621" y="3344412"/>
              <a:ext cx="6222019" cy="845566"/>
              <a:chOff x="2839196" y="3081137"/>
              <a:chExt cx="6222019" cy="845566"/>
            </a:xfrm>
          </p:grpSpPr>
          <p:sp>
            <p:nvSpPr>
              <p:cNvPr id="1063" name="Google Shape;1063;p188"/>
              <p:cNvSpPr/>
              <p:nvPr/>
            </p:nvSpPr>
            <p:spPr>
              <a:xfrm rot="-5400000">
                <a:off x="2813846" y="3106521"/>
                <a:ext cx="843900" cy="793200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428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4" name="Google Shape;1064;p188"/>
              <p:cNvSpPr/>
              <p:nvPr/>
            </p:nvSpPr>
            <p:spPr>
              <a:xfrm flipH="1" rot="5400000">
                <a:off x="5938214" y="802071"/>
                <a:ext cx="843934" cy="5402066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5" name="Google Shape;1065;p188"/>
              <p:cNvSpPr txBox="1"/>
              <p:nvPr/>
            </p:nvSpPr>
            <p:spPr>
              <a:xfrm>
                <a:off x="3898370" y="3081303"/>
                <a:ext cx="5033700" cy="84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Production-Grade Features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Traffic Management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Rate limiting, canary releases, circuit breaking.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Security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TLS termination, OIDC authentication, DDoS protection.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Observability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Metrics (Prometheus), logs, and distributed tracing.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grpSp>
          <p:nvGrpSpPr>
            <p:cNvPr id="1066" name="Google Shape;1066;p188"/>
            <p:cNvGrpSpPr/>
            <p:nvPr/>
          </p:nvGrpSpPr>
          <p:grpSpPr>
            <a:xfrm>
              <a:off x="2692622" y="1242638"/>
              <a:ext cx="6222019" cy="946219"/>
              <a:chOff x="2839196" y="1242627"/>
              <a:chExt cx="6222019" cy="843934"/>
            </a:xfrm>
          </p:grpSpPr>
          <p:sp>
            <p:nvSpPr>
              <p:cNvPr id="1067" name="Google Shape;1067;p188"/>
              <p:cNvSpPr/>
              <p:nvPr/>
            </p:nvSpPr>
            <p:spPr>
              <a:xfrm rot="-5400000">
                <a:off x="2813841" y="1267982"/>
                <a:ext cx="843934" cy="793224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C200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8" name="Google Shape;1068;p188"/>
              <p:cNvSpPr/>
              <p:nvPr/>
            </p:nvSpPr>
            <p:spPr>
              <a:xfrm flipH="1" rot="5400000">
                <a:off x="5938214" y="-1036439"/>
                <a:ext cx="843934" cy="5402066"/>
              </a:xfrm>
              <a:prstGeom prst="round2SameRect">
                <a:avLst>
                  <a:gd fmla="val 16789" name="adj1"/>
                  <a:gd fmla="val 0" name="adj2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1069" name="Google Shape;1069;p188"/>
              <p:cNvSpPr txBox="1"/>
              <p:nvPr/>
            </p:nvSpPr>
            <p:spPr>
              <a:xfrm>
                <a:off x="3898374" y="1304290"/>
                <a:ext cx="5033700" cy="6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Envoy-Based Foundation</a:t>
                </a:r>
                <a:endParaRPr sz="100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Powered by Envoy Proxy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Leverages Envoy’s battle-tested L7/L4 data plane for high performance and observability.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Gateway API-Native</a:t>
                </a:r>
                <a:r>
                  <a:rPr lang="en" sz="1000">
                    <a:solidFill>
                      <a:srgbClr val="666666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: Implements Kubernetes Gateway API standards (e.g., HTTPRoute, TCPRoute).</a:t>
                </a:r>
                <a:endParaRPr sz="1000">
                  <a:solidFill>
                    <a:srgbClr val="666666"/>
                  </a:solidFill>
                  <a:latin typeface="Figtree Light"/>
                  <a:ea typeface="Figtree Light"/>
                  <a:cs typeface="Figtree Light"/>
                  <a:sym typeface="Figtree Light"/>
                </a:endParaRPr>
              </a:p>
            </p:txBody>
          </p:sp>
        </p:grpSp>
        <p:pic>
          <p:nvPicPr>
            <p:cNvPr id="1070" name="Google Shape;1070;p1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025" y="1977413"/>
              <a:ext cx="1503300" cy="145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1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0247" y="2779975"/>
              <a:ext cx="775601" cy="775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igera Corporate Template">
  <a:themeElements>
    <a:clrScheme name="Tigera">
      <a:dk1>
        <a:srgbClr val="000000"/>
      </a:dk1>
      <a:lt1>
        <a:srgbClr val="FFFFFF"/>
      </a:lt1>
      <a:dk2>
        <a:srgbClr val="2F364E"/>
      </a:dk2>
      <a:lt2>
        <a:srgbClr val="F99D25"/>
      </a:lt2>
      <a:accent1>
        <a:srgbClr val="F99D25"/>
      </a:accent1>
      <a:accent2>
        <a:srgbClr val="2F364E"/>
      </a:accent2>
      <a:accent3>
        <a:srgbClr val="666666"/>
      </a:accent3>
      <a:accent4>
        <a:srgbClr val="ED6C30"/>
      </a:accent4>
      <a:accent5>
        <a:srgbClr val="224769"/>
      </a:accent5>
      <a:accent6>
        <a:srgbClr val="31ABDF"/>
      </a:accent6>
      <a:hlink>
        <a:srgbClr val="FF7E00"/>
      </a:hlink>
      <a:folHlink>
        <a:srgbClr val="FF7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